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406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11813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FB947-1A0A-4908-95CE-B1F1028C6059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0600" y="3300413"/>
            <a:ext cx="79248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11813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E36B5-4E41-4806-8817-399DD142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101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E36B5-4E41-4806-8817-399DD1427F6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66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794500" cy="6858000"/>
          </a:xfrm>
          <a:custGeom>
            <a:avLst/>
            <a:gdLst/>
            <a:ahLst/>
            <a:cxnLst/>
            <a:rect l="l" t="t" r="r" b="b"/>
            <a:pathLst>
              <a:path w="6794500" h="6858000">
                <a:moveTo>
                  <a:pt x="6793992" y="0"/>
                </a:moveTo>
                <a:lnTo>
                  <a:pt x="0" y="0"/>
                </a:lnTo>
                <a:lnTo>
                  <a:pt x="0" y="6858000"/>
                </a:lnTo>
                <a:lnTo>
                  <a:pt x="6793992" y="6858000"/>
                </a:lnTo>
                <a:lnTo>
                  <a:pt x="6793992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6794500" cy="6858000"/>
          </a:xfrm>
          <a:custGeom>
            <a:avLst/>
            <a:gdLst/>
            <a:ahLst/>
            <a:cxnLst/>
            <a:rect l="l" t="t" r="r" b="b"/>
            <a:pathLst>
              <a:path w="6794500" h="6858000">
                <a:moveTo>
                  <a:pt x="0" y="6858000"/>
                </a:moveTo>
                <a:lnTo>
                  <a:pt x="6793992" y="6858000"/>
                </a:lnTo>
                <a:lnTo>
                  <a:pt x="679399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9670" y="423417"/>
            <a:ext cx="1625600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204" y="1095755"/>
            <a:ext cx="1811020" cy="315595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475"/>
              </a:spcBef>
            </a:pPr>
            <a:r>
              <a:rPr sz="1150" spc="-25" dirty="0">
                <a:latin typeface="Yu Gothic"/>
                <a:cs typeface="Yu Gothic"/>
              </a:rPr>
              <a:t>クレジットカード</a:t>
            </a:r>
            <a:r>
              <a:rPr sz="1150" spc="-25" dirty="0">
                <a:latin typeface="MS Gothic"/>
                <a:cs typeface="MS Gothic"/>
              </a:rPr>
              <a:t>※</a:t>
            </a:r>
            <a:r>
              <a:rPr sz="1150" spc="-25" dirty="0">
                <a:latin typeface="Calibri"/>
                <a:cs typeface="Calibri"/>
              </a:rPr>
              <a:t>1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155" y="1498091"/>
            <a:ext cx="1813560" cy="315595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685"/>
              </a:spcBef>
            </a:pPr>
            <a:r>
              <a:rPr sz="850" spc="-5" dirty="0">
                <a:latin typeface="Yu Gothic"/>
                <a:cs typeface="Yu Gothic"/>
              </a:rPr>
              <a:t>インターネットバンキング</a:t>
            </a:r>
            <a:endParaRPr sz="850">
              <a:latin typeface="Yu Gothic"/>
              <a:cs typeface="Yu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155" y="1901951"/>
            <a:ext cx="1813560" cy="315595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248285">
              <a:lnSpc>
                <a:spcPct val="100000"/>
              </a:lnSpc>
              <a:spcBef>
                <a:spcPts val="360"/>
              </a:spcBef>
            </a:pPr>
            <a:r>
              <a:rPr sz="1300" spc="-25" dirty="0">
                <a:latin typeface="Yu Gothic"/>
                <a:cs typeface="Yu Gothic"/>
              </a:rPr>
              <a:t>ペイジー番号発行</a:t>
            </a:r>
            <a:endParaRPr sz="1300">
              <a:latin typeface="Yu Gothic"/>
              <a:cs typeface="Yu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155" y="2304288"/>
            <a:ext cx="1813560" cy="315595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87630" rIns="0" bIns="0" rtlCol="0">
            <a:spAutoFit/>
          </a:bodyPr>
          <a:lstStyle/>
          <a:p>
            <a:pPr marL="120650">
              <a:lnSpc>
                <a:spcPct val="100000"/>
              </a:lnSpc>
              <a:spcBef>
                <a:spcPts val="690"/>
              </a:spcBef>
            </a:pPr>
            <a:r>
              <a:rPr sz="850" dirty="0">
                <a:latin typeface="Yu Gothic"/>
                <a:cs typeface="Yu Gothic"/>
              </a:rPr>
              <a:t>ダイレクト納付（口座振替</a:t>
            </a:r>
            <a:r>
              <a:rPr sz="850" spc="-25" dirty="0">
                <a:latin typeface="Yu Gothic"/>
                <a:cs typeface="Yu Gothic"/>
              </a:rPr>
              <a:t>）</a:t>
            </a:r>
            <a:r>
              <a:rPr sz="850" spc="-25" dirty="0">
                <a:latin typeface="MS Gothic"/>
                <a:cs typeface="MS Gothic"/>
              </a:rPr>
              <a:t>※</a:t>
            </a:r>
            <a:r>
              <a:rPr sz="850" spc="-25" dirty="0">
                <a:latin typeface="Calibri"/>
                <a:cs typeface="Calibri"/>
              </a:rPr>
              <a:t>2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155" y="2708148"/>
            <a:ext cx="1795780" cy="1009015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endParaRPr sz="1150">
              <a:latin typeface="Times New Roman"/>
              <a:cs typeface="Times New Roman"/>
            </a:endParaRPr>
          </a:p>
          <a:p>
            <a:pPr marL="172720">
              <a:lnSpc>
                <a:spcPct val="100000"/>
              </a:lnSpc>
            </a:pPr>
            <a:r>
              <a:rPr sz="1150" spc="-25" dirty="0">
                <a:latin typeface="Yu Gothic"/>
                <a:cs typeface="Yu Gothic"/>
              </a:rPr>
              <a:t>スマートフォンアプリ</a:t>
            </a:r>
            <a:endParaRPr sz="1150">
              <a:latin typeface="Yu Gothic"/>
              <a:cs typeface="Yu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155" y="3803903"/>
            <a:ext cx="1795780" cy="746760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35"/>
              </a:spcBef>
            </a:pPr>
            <a:endParaRPr sz="1450">
              <a:latin typeface="Times New Roman"/>
              <a:cs typeface="Times New Roman"/>
            </a:endParaRPr>
          </a:p>
          <a:p>
            <a:pPr marL="384175">
              <a:lnSpc>
                <a:spcPct val="100000"/>
              </a:lnSpc>
            </a:pPr>
            <a:r>
              <a:rPr sz="1450" dirty="0">
                <a:latin typeface="Yu Gothic"/>
                <a:cs typeface="Yu Gothic"/>
              </a:rPr>
              <a:t>口座振替</a:t>
            </a:r>
            <a:r>
              <a:rPr sz="1450" spc="-25" dirty="0">
                <a:latin typeface="MS Gothic"/>
                <a:cs typeface="MS Gothic"/>
              </a:rPr>
              <a:t>※</a:t>
            </a:r>
            <a:r>
              <a:rPr sz="1450" spc="-25" dirty="0">
                <a:latin typeface="Calibri"/>
                <a:cs typeface="Calibri"/>
              </a:rPr>
              <a:t>3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155" y="4637532"/>
            <a:ext cx="1813560" cy="1545590"/>
          </a:xfrm>
          <a:prstGeom prst="rect">
            <a:avLst/>
          </a:prstGeom>
          <a:solidFill>
            <a:srgbClr val="FFFFFF"/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14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450" spc="-25" dirty="0">
                <a:latin typeface="Yu Gothic"/>
                <a:cs typeface="Yu Gothic"/>
              </a:rPr>
              <a:t>現金</a:t>
            </a:r>
            <a:endParaRPr sz="1450">
              <a:latin typeface="Yu Gothic"/>
              <a:cs typeface="Yu Gothic"/>
            </a:endParaRPr>
          </a:p>
          <a:p>
            <a:pPr marL="635" algn="ctr">
              <a:lnSpc>
                <a:spcPct val="100000"/>
              </a:lnSpc>
              <a:spcBef>
                <a:spcPts val="30"/>
              </a:spcBef>
            </a:pPr>
            <a:r>
              <a:rPr sz="1450" dirty="0">
                <a:latin typeface="Yu Gothic"/>
                <a:cs typeface="Yu Gothic"/>
              </a:rPr>
              <a:t>（窓口納付</a:t>
            </a:r>
            <a:r>
              <a:rPr sz="1450" spc="-50" dirty="0">
                <a:latin typeface="Yu Gothic"/>
                <a:cs typeface="Yu Gothic"/>
              </a:rPr>
              <a:t>）</a:t>
            </a:r>
            <a:endParaRPr sz="1450">
              <a:latin typeface="Yu Gothic"/>
              <a:cs typeface="Yu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2283" y="2708148"/>
            <a:ext cx="1615440" cy="403316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231775">
              <a:lnSpc>
                <a:spcPct val="100000"/>
              </a:lnSpc>
              <a:spcBef>
                <a:spcPts val="25"/>
              </a:spcBef>
            </a:pPr>
            <a:r>
              <a:rPr sz="1300" spc="-25" dirty="0">
                <a:latin typeface="Yu Gothic"/>
                <a:cs typeface="Yu Gothic"/>
              </a:rPr>
              <a:t>アクアコイン、</a:t>
            </a:r>
            <a:endParaRPr sz="1300" dirty="0">
              <a:latin typeface="Yu Gothic"/>
              <a:cs typeface="Yu Gothic"/>
            </a:endParaRPr>
          </a:p>
          <a:p>
            <a:pPr marL="227329">
              <a:lnSpc>
                <a:spcPct val="100000"/>
              </a:lnSpc>
              <a:spcBef>
                <a:spcPts val="10"/>
              </a:spcBef>
            </a:pPr>
            <a:r>
              <a:rPr lang="ja-JP" altLang="en-US" sz="1300" spc="-30" dirty="0">
                <a:latin typeface="Calibri"/>
                <a:cs typeface="Calibri"/>
              </a:rPr>
              <a:t>　　</a:t>
            </a:r>
            <a:r>
              <a:rPr sz="1300" spc="-30" dirty="0" err="1">
                <a:latin typeface="Calibri"/>
                <a:cs typeface="Calibri"/>
              </a:rPr>
              <a:t>PayPay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72283" y="3285744"/>
            <a:ext cx="1615440" cy="43180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sz="1300" spc="-20" dirty="0">
                <a:latin typeface="Yu Gothic"/>
                <a:cs typeface="Yu Gothic"/>
              </a:rPr>
              <a:t>楽天</a:t>
            </a:r>
            <a:r>
              <a:rPr sz="1300" spc="-30" dirty="0">
                <a:latin typeface="Calibri"/>
                <a:cs typeface="Calibri"/>
              </a:rPr>
              <a:t>Pay</a:t>
            </a:r>
            <a:r>
              <a:rPr sz="1300" spc="-20" dirty="0">
                <a:latin typeface="Yu Gothic"/>
                <a:cs typeface="Yu Gothic"/>
              </a:rPr>
              <a:t>、</a:t>
            </a:r>
            <a:r>
              <a:rPr sz="1300" spc="-25" dirty="0">
                <a:latin typeface="Calibri"/>
                <a:cs typeface="Calibri"/>
              </a:rPr>
              <a:t>auPay</a:t>
            </a:r>
            <a:r>
              <a:rPr sz="1300" spc="-50" dirty="0">
                <a:latin typeface="Yu Gothic"/>
                <a:cs typeface="Yu Gothic"/>
              </a:rPr>
              <a:t>、</a:t>
            </a:r>
            <a:endParaRPr sz="1300">
              <a:latin typeface="Yu Gothic"/>
              <a:cs typeface="Yu Gothic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300" spc="-30" dirty="0">
                <a:latin typeface="Calibri"/>
                <a:cs typeface="Calibri"/>
              </a:rPr>
              <a:t>PayPay</a:t>
            </a:r>
            <a:r>
              <a:rPr sz="1300" spc="-25" dirty="0">
                <a:latin typeface="Yu Gothic"/>
                <a:cs typeface="Yu Gothic"/>
              </a:rPr>
              <a:t>等</a:t>
            </a:r>
            <a:r>
              <a:rPr sz="1300" spc="-25" dirty="0">
                <a:latin typeface="MS Gothic"/>
                <a:cs typeface="MS Gothic"/>
              </a:rPr>
              <a:t>※</a:t>
            </a:r>
            <a:r>
              <a:rPr sz="1300" spc="-25" dirty="0">
                <a:latin typeface="Calibri"/>
                <a:cs typeface="Calibri"/>
              </a:rPr>
              <a:t>4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58055" y="3803903"/>
            <a:ext cx="2181225" cy="74676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730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75"/>
              </a:spcBef>
            </a:pPr>
            <a:endParaRPr sz="1300">
              <a:latin typeface="Times New Roman"/>
              <a:cs typeface="Times New Roman"/>
            </a:endParaRPr>
          </a:p>
          <a:p>
            <a:pPr marL="349885">
              <a:lnSpc>
                <a:spcPct val="100000"/>
              </a:lnSpc>
            </a:pPr>
            <a:r>
              <a:rPr sz="1300" spc="-25" dirty="0">
                <a:latin typeface="Yu Gothic"/>
                <a:cs typeface="Yu Gothic"/>
              </a:rPr>
              <a:t>納期限に引き落とし</a:t>
            </a:r>
            <a:endParaRPr sz="1300">
              <a:latin typeface="Yu Gothic"/>
              <a:cs typeface="Yu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58055" y="2708148"/>
            <a:ext cx="2181225" cy="429895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1060"/>
              </a:spcBef>
            </a:pPr>
            <a:r>
              <a:rPr sz="950" spc="-5" dirty="0">
                <a:latin typeface="Yu Gothic"/>
                <a:cs typeface="Yu Gothic"/>
              </a:rPr>
              <a:t>各アプリでバーコードを読み取る</a:t>
            </a:r>
            <a:endParaRPr sz="950">
              <a:latin typeface="Yu Gothic"/>
              <a:cs typeface="Yu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2283" y="4203191"/>
            <a:ext cx="1615440" cy="34798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585"/>
              </a:spcBef>
            </a:pPr>
            <a:r>
              <a:rPr sz="1150" spc="-25" dirty="0">
                <a:latin typeface="Yu Gothic"/>
                <a:cs typeface="Yu Gothic"/>
              </a:rPr>
              <a:t>通帳印を使って申込</a:t>
            </a:r>
            <a:endParaRPr sz="1150">
              <a:latin typeface="Yu Gothic"/>
              <a:cs typeface="Yu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2283" y="3803903"/>
            <a:ext cx="1615440" cy="34798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L="127635">
              <a:lnSpc>
                <a:spcPct val="100000"/>
              </a:lnSpc>
              <a:spcBef>
                <a:spcPts val="745"/>
              </a:spcBef>
            </a:pPr>
            <a:r>
              <a:rPr sz="950" spc="-5" dirty="0">
                <a:latin typeface="Yu Gothic"/>
                <a:cs typeface="Yu Gothic"/>
              </a:rPr>
              <a:t>キャッシュカードで申込</a:t>
            </a:r>
            <a:endParaRPr sz="950">
              <a:latin typeface="Yu Gothic"/>
              <a:cs typeface="Yu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58055" y="3285744"/>
            <a:ext cx="2181225" cy="43180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1070"/>
              </a:spcBef>
            </a:pPr>
            <a:r>
              <a:rPr sz="950" spc="-5" dirty="0">
                <a:latin typeface="Yu Gothic"/>
                <a:cs typeface="Yu Gothic"/>
              </a:rPr>
              <a:t>各アプリでＱＲコードを読み取る</a:t>
            </a:r>
            <a:endParaRPr sz="950">
              <a:latin typeface="Yu Gothic"/>
              <a:cs typeface="Yu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58055" y="1095755"/>
            <a:ext cx="2181225" cy="152400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1758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85"/>
              </a:spcBef>
            </a:pPr>
            <a:endParaRPr sz="130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</a:pPr>
            <a:r>
              <a:rPr sz="1300" spc="-25" dirty="0">
                <a:latin typeface="Yu Gothic"/>
                <a:cs typeface="Yu Gothic"/>
              </a:rPr>
              <a:t>地方税お支払サイトで</a:t>
            </a:r>
            <a:endParaRPr sz="1300">
              <a:latin typeface="Yu Gothic"/>
              <a:cs typeface="Yu Gothic"/>
            </a:endParaRPr>
          </a:p>
          <a:p>
            <a:pPr marL="237490" marR="467995" indent="-144780">
              <a:lnSpc>
                <a:spcPts val="1340"/>
              </a:lnSpc>
              <a:spcBef>
                <a:spcPts val="290"/>
              </a:spcBef>
            </a:pPr>
            <a:r>
              <a:rPr sz="1300" spc="-20" dirty="0">
                <a:latin typeface="MS Gothic"/>
                <a:cs typeface="MS Gothic"/>
              </a:rPr>
              <a:t>⇒</a:t>
            </a:r>
            <a:r>
              <a:rPr sz="1150" spc="-25" dirty="0">
                <a:latin typeface="Yu Gothic"/>
                <a:cs typeface="Yu Gothic"/>
              </a:rPr>
              <a:t>ＱＲコードを読み取る</a:t>
            </a:r>
            <a:r>
              <a:rPr sz="1150" spc="-30" dirty="0">
                <a:latin typeface="Yu Gothic"/>
                <a:cs typeface="Yu Gothic"/>
              </a:rPr>
              <a:t>もしくは</a:t>
            </a:r>
            <a:endParaRPr sz="1150">
              <a:latin typeface="Yu Gothic"/>
              <a:cs typeface="Yu Gothic"/>
            </a:endParaRPr>
          </a:p>
          <a:p>
            <a:pPr marL="92710">
              <a:lnSpc>
                <a:spcPts val="1545"/>
              </a:lnSpc>
            </a:pPr>
            <a:r>
              <a:rPr sz="1300" spc="-10" dirty="0">
                <a:latin typeface="MS Gothic"/>
                <a:cs typeface="MS Gothic"/>
              </a:rPr>
              <a:t>⇒</a:t>
            </a:r>
            <a:r>
              <a:rPr sz="1300" spc="-10" dirty="0">
                <a:latin typeface="Calibri"/>
                <a:cs typeface="Calibri"/>
              </a:rPr>
              <a:t>el</a:t>
            </a:r>
            <a:r>
              <a:rPr sz="1300" spc="-30" dirty="0">
                <a:latin typeface="Yu Gothic"/>
                <a:cs typeface="Yu Gothic"/>
              </a:rPr>
              <a:t>番号を入力</a:t>
            </a:r>
            <a:endParaRPr sz="1300">
              <a:latin typeface="Yu Gothic"/>
              <a:cs typeface="Yu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58055" y="4637532"/>
            <a:ext cx="2181225" cy="32004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718820">
              <a:lnSpc>
                <a:spcPct val="100000"/>
              </a:lnSpc>
              <a:spcBef>
                <a:spcPts val="285"/>
              </a:spcBef>
            </a:pPr>
            <a:r>
              <a:rPr sz="1450" spc="-15" dirty="0">
                <a:latin typeface="Yu Gothic"/>
                <a:cs typeface="Yu Gothic"/>
              </a:rPr>
              <a:t>金融機関</a:t>
            </a:r>
            <a:endParaRPr sz="1450">
              <a:latin typeface="Yu Gothic"/>
              <a:cs typeface="Yu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64152" y="5862828"/>
            <a:ext cx="2174875" cy="32004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285"/>
              </a:spcBef>
            </a:pPr>
            <a:r>
              <a:rPr sz="1450" spc="-5" dirty="0">
                <a:latin typeface="Yu Gothic"/>
                <a:cs typeface="Yu Gothic"/>
              </a:rPr>
              <a:t>木更津市役所朝日庁舎</a:t>
            </a:r>
            <a:endParaRPr sz="1450">
              <a:latin typeface="Yu Gothic"/>
              <a:cs typeface="Yu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64152" y="5047488"/>
            <a:ext cx="2174875" cy="31877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80"/>
              </a:spcBef>
            </a:pPr>
            <a:r>
              <a:rPr sz="1450" spc="-20" dirty="0">
                <a:latin typeface="Yu Gothic"/>
                <a:cs typeface="Yu Gothic"/>
              </a:rPr>
              <a:t>郵便局</a:t>
            </a:r>
            <a:endParaRPr sz="1450">
              <a:latin typeface="Yu Gothic"/>
              <a:cs typeface="Yu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64152" y="5454396"/>
            <a:ext cx="2174875" cy="32004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715645">
              <a:lnSpc>
                <a:spcPct val="100000"/>
              </a:lnSpc>
              <a:spcBef>
                <a:spcPts val="290"/>
              </a:spcBef>
            </a:pPr>
            <a:r>
              <a:rPr sz="1450" spc="-15" dirty="0">
                <a:latin typeface="Yu Gothic"/>
                <a:cs typeface="Yu Gothic"/>
              </a:rPr>
              <a:t>コンビニ</a:t>
            </a:r>
            <a:endParaRPr sz="1450">
              <a:latin typeface="Yu Gothic"/>
              <a:cs typeface="Yu Gothic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941819" y="4957563"/>
            <a:ext cx="2914015" cy="1864360"/>
            <a:chOff x="6941819" y="4957563"/>
            <a:chExt cx="2914015" cy="1864360"/>
          </a:xfrm>
        </p:grpSpPr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49439" y="4977382"/>
              <a:ext cx="2906268" cy="180593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41819" y="4957563"/>
              <a:ext cx="2904744" cy="186385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08875" y="5017008"/>
              <a:ext cx="2791968" cy="1693164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7008876" y="5017008"/>
            <a:ext cx="2792095" cy="169354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90"/>
              </a:spcBef>
            </a:pPr>
            <a:r>
              <a:rPr sz="1300" dirty="0">
                <a:solidFill>
                  <a:srgbClr val="FFFFFF"/>
                </a:solidFill>
                <a:latin typeface="MS Gothic"/>
                <a:cs typeface="MS Gothic"/>
              </a:rPr>
              <a:t>※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3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Yu Gothic"/>
                <a:cs typeface="Yu Gothic"/>
              </a:rPr>
              <a:t>別途手数料がかかります。</a:t>
            </a:r>
            <a:endParaRPr sz="1300">
              <a:latin typeface="Yu Gothic"/>
              <a:cs typeface="Yu Gothic"/>
            </a:endParaRPr>
          </a:p>
          <a:p>
            <a:pPr marL="92710">
              <a:lnSpc>
                <a:spcPts val="1550"/>
              </a:lnSpc>
            </a:pPr>
            <a:r>
              <a:rPr sz="1300" dirty="0">
                <a:solidFill>
                  <a:srgbClr val="FFFFFF"/>
                </a:solidFill>
                <a:latin typeface="MS Gothic"/>
                <a:cs typeface="MS Gothic"/>
              </a:rPr>
              <a:t>※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3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Yu Gothic"/>
                <a:cs typeface="Yu Gothic"/>
              </a:rPr>
              <a:t>事前に口座登録手続きが必要</a:t>
            </a:r>
            <a:endParaRPr sz="1300">
              <a:latin typeface="Yu Gothic"/>
              <a:cs typeface="Yu Gothic"/>
            </a:endParaRPr>
          </a:p>
          <a:p>
            <a:pPr marL="423545">
              <a:lnSpc>
                <a:spcPts val="1550"/>
              </a:lnSpc>
            </a:pPr>
            <a:r>
              <a:rPr sz="1300" spc="-35" dirty="0">
                <a:solidFill>
                  <a:srgbClr val="FFFFFF"/>
                </a:solidFill>
                <a:latin typeface="Yu Gothic"/>
                <a:cs typeface="Yu Gothic"/>
              </a:rPr>
              <a:t>です。</a:t>
            </a:r>
            <a:endParaRPr sz="1300">
              <a:latin typeface="Yu Gothic"/>
              <a:cs typeface="Yu Gothic"/>
            </a:endParaRPr>
          </a:p>
          <a:p>
            <a:pPr marL="371475">
              <a:lnSpc>
                <a:spcPct val="100000"/>
              </a:lnSpc>
            </a:pPr>
            <a:r>
              <a:rPr sz="1300" spc="-25" dirty="0">
                <a:solidFill>
                  <a:srgbClr val="FFFFFF"/>
                </a:solidFill>
                <a:latin typeface="Yu Gothic"/>
                <a:cs typeface="Yu Gothic"/>
              </a:rPr>
              <a:t>納付の都度手続きが必要です。</a:t>
            </a:r>
            <a:endParaRPr sz="1300">
              <a:latin typeface="Yu Gothic"/>
              <a:cs typeface="Yu Gothic"/>
            </a:endParaRPr>
          </a:p>
          <a:p>
            <a:pPr marL="423545" marR="262890" indent="-330835">
              <a:lnSpc>
                <a:spcPts val="1540"/>
              </a:lnSpc>
              <a:spcBef>
                <a:spcPts val="95"/>
              </a:spcBef>
            </a:pPr>
            <a:r>
              <a:rPr sz="1300" dirty="0">
                <a:solidFill>
                  <a:srgbClr val="FFFFFF"/>
                </a:solidFill>
                <a:latin typeface="MS Gothic"/>
                <a:cs typeface="MS Gothic"/>
              </a:rPr>
              <a:t>※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1300" spc="-25" dirty="0">
                <a:solidFill>
                  <a:srgbClr val="FFFFFF"/>
                </a:solidFill>
                <a:latin typeface="Yu Gothic"/>
                <a:cs typeface="Yu Gothic"/>
              </a:rPr>
              <a:t>一度申込をすれば継続的に引き落としがされます。</a:t>
            </a:r>
            <a:endParaRPr sz="1300">
              <a:latin typeface="Yu Gothic"/>
              <a:cs typeface="Yu Gothic"/>
            </a:endParaRPr>
          </a:p>
          <a:p>
            <a:pPr marL="423545" marR="98425" indent="-330835">
              <a:lnSpc>
                <a:spcPts val="1540"/>
              </a:lnSpc>
              <a:spcBef>
                <a:spcPts val="40"/>
              </a:spcBef>
            </a:pPr>
            <a:r>
              <a:rPr sz="1300" dirty="0">
                <a:solidFill>
                  <a:srgbClr val="FFFFFF"/>
                </a:solidFill>
                <a:latin typeface="MS Gothic"/>
                <a:cs typeface="MS Gothic"/>
              </a:rPr>
              <a:t>※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4 </a:t>
            </a:r>
            <a:r>
              <a:rPr sz="1300" spc="-25" dirty="0">
                <a:solidFill>
                  <a:srgbClr val="FFFFFF"/>
                </a:solidFill>
                <a:latin typeface="Yu Gothic"/>
                <a:cs typeface="Yu Gothic"/>
              </a:rPr>
              <a:t>その他対応アプリは地方税お支払サイトをご確認ください。</a:t>
            </a:r>
            <a:endParaRPr sz="1300">
              <a:latin typeface="Yu Gothic"/>
              <a:cs typeface="Yu Gothic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03859" y="242315"/>
            <a:ext cx="5870575" cy="5818505"/>
            <a:chOff x="403859" y="242315"/>
            <a:chExt cx="5870575" cy="5818505"/>
          </a:xfrm>
        </p:grpSpPr>
        <p:sp>
          <p:nvSpPr>
            <p:cNvPr id="27" name="object 27"/>
            <p:cNvSpPr/>
            <p:nvPr/>
          </p:nvSpPr>
          <p:spPr>
            <a:xfrm>
              <a:off x="1896491" y="1214627"/>
              <a:ext cx="2368550" cy="4846320"/>
            </a:xfrm>
            <a:custGeom>
              <a:avLst/>
              <a:gdLst/>
              <a:ahLst/>
              <a:cxnLst/>
              <a:rect l="l" t="t" r="r" b="b"/>
              <a:pathLst>
                <a:path w="2368550" h="4846320">
                  <a:moveTo>
                    <a:pt x="375412" y="2763012"/>
                  </a:moveTo>
                  <a:lnTo>
                    <a:pt x="290195" y="2765425"/>
                  </a:lnTo>
                  <a:lnTo>
                    <a:pt x="305219" y="2793441"/>
                  </a:lnTo>
                  <a:lnTo>
                    <a:pt x="889" y="2956687"/>
                  </a:lnTo>
                  <a:lnTo>
                    <a:pt x="4038" y="2962465"/>
                  </a:lnTo>
                  <a:lnTo>
                    <a:pt x="889" y="2968244"/>
                  </a:lnTo>
                  <a:lnTo>
                    <a:pt x="305219" y="3131502"/>
                  </a:lnTo>
                  <a:lnTo>
                    <a:pt x="290195" y="3159506"/>
                  </a:lnTo>
                  <a:lnTo>
                    <a:pt x="375412" y="3161919"/>
                  </a:lnTo>
                  <a:lnTo>
                    <a:pt x="358190" y="3137535"/>
                  </a:lnTo>
                  <a:lnTo>
                    <a:pt x="326263" y="3092323"/>
                  </a:lnTo>
                  <a:lnTo>
                    <a:pt x="311213" y="3120339"/>
                  </a:lnTo>
                  <a:lnTo>
                    <a:pt x="17030" y="2962478"/>
                  </a:lnTo>
                  <a:lnTo>
                    <a:pt x="311213" y="2804604"/>
                  </a:lnTo>
                  <a:lnTo>
                    <a:pt x="326263" y="2832608"/>
                  </a:lnTo>
                  <a:lnTo>
                    <a:pt x="358190" y="2787396"/>
                  </a:lnTo>
                  <a:lnTo>
                    <a:pt x="375412" y="2763012"/>
                  </a:lnTo>
                  <a:close/>
                </a:path>
                <a:path w="2368550" h="4846320">
                  <a:moveTo>
                    <a:pt x="375412" y="1708404"/>
                  </a:moveTo>
                  <a:lnTo>
                    <a:pt x="291846" y="1725168"/>
                  </a:lnTo>
                  <a:lnTo>
                    <a:pt x="311404" y="1750250"/>
                  </a:lnTo>
                  <a:lnTo>
                    <a:pt x="0" y="1992757"/>
                  </a:lnTo>
                  <a:lnTo>
                    <a:pt x="4000" y="1997875"/>
                  </a:lnTo>
                  <a:lnTo>
                    <a:pt x="0" y="2002917"/>
                  </a:lnTo>
                  <a:lnTo>
                    <a:pt x="311340" y="2245512"/>
                  </a:lnTo>
                  <a:lnTo>
                    <a:pt x="291846" y="2270506"/>
                  </a:lnTo>
                  <a:lnTo>
                    <a:pt x="375412" y="2287397"/>
                  </a:lnTo>
                  <a:lnTo>
                    <a:pt x="359168" y="2253361"/>
                  </a:lnTo>
                  <a:lnTo>
                    <a:pt x="338709" y="2210435"/>
                  </a:lnTo>
                  <a:lnTo>
                    <a:pt x="319138" y="2235517"/>
                  </a:lnTo>
                  <a:lnTo>
                    <a:pt x="14147" y="1997913"/>
                  </a:lnTo>
                  <a:lnTo>
                    <a:pt x="319201" y="1760245"/>
                  </a:lnTo>
                  <a:lnTo>
                    <a:pt x="338709" y="1785239"/>
                  </a:lnTo>
                  <a:lnTo>
                    <a:pt x="359143" y="1742440"/>
                  </a:lnTo>
                  <a:lnTo>
                    <a:pt x="375412" y="1708404"/>
                  </a:lnTo>
                  <a:close/>
                </a:path>
                <a:path w="2368550" h="4846320">
                  <a:moveTo>
                    <a:pt x="2361438" y="1248156"/>
                  </a:moveTo>
                  <a:lnTo>
                    <a:pt x="2348738" y="1241806"/>
                  </a:lnTo>
                  <a:lnTo>
                    <a:pt x="2285238" y="1210056"/>
                  </a:lnTo>
                  <a:lnTo>
                    <a:pt x="2285238" y="1241806"/>
                  </a:lnTo>
                  <a:lnTo>
                    <a:pt x="22225" y="1241806"/>
                  </a:lnTo>
                  <a:lnTo>
                    <a:pt x="22225" y="1254506"/>
                  </a:lnTo>
                  <a:lnTo>
                    <a:pt x="2285238" y="1254506"/>
                  </a:lnTo>
                  <a:lnTo>
                    <a:pt x="2285238" y="1286256"/>
                  </a:lnTo>
                  <a:lnTo>
                    <a:pt x="2348738" y="1254506"/>
                  </a:lnTo>
                  <a:lnTo>
                    <a:pt x="2361438" y="1248156"/>
                  </a:lnTo>
                  <a:close/>
                </a:path>
                <a:path w="2368550" h="4846320">
                  <a:moveTo>
                    <a:pt x="2361438" y="445897"/>
                  </a:moveTo>
                  <a:lnTo>
                    <a:pt x="2348547" y="439420"/>
                  </a:lnTo>
                  <a:lnTo>
                    <a:pt x="2285365" y="407670"/>
                  </a:lnTo>
                  <a:lnTo>
                    <a:pt x="2285301" y="439407"/>
                  </a:lnTo>
                  <a:lnTo>
                    <a:pt x="22225" y="435610"/>
                  </a:lnTo>
                  <a:lnTo>
                    <a:pt x="22225" y="448310"/>
                  </a:lnTo>
                  <a:lnTo>
                    <a:pt x="2285288" y="452107"/>
                  </a:lnTo>
                  <a:lnTo>
                    <a:pt x="2285238" y="483870"/>
                  </a:lnTo>
                  <a:lnTo>
                    <a:pt x="2348941" y="452120"/>
                  </a:lnTo>
                  <a:lnTo>
                    <a:pt x="2361438" y="445897"/>
                  </a:lnTo>
                  <a:close/>
                </a:path>
                <a:path w="2368550" h="4846320">
                  <a:moveTo>
                    <a:pt x="2362708" y="3162300"/>
                  </a:moveTo>
                  <a:lnTo>
                    <a:pt x="2350008" y="3155950"/>
                  </a:lnTo>
                  <a:lnTo>
                    <a:pt x="2286508" y="3124200"/>
                  </a:lnTo>
                  <a:lnTo>
                    <a:pt x="2286508" y="3155950"/>
                  </a:lnTo>
                  <a:lnTo>
                    <a:pt x="1991233" y="3155950"/>
                  </a:lnTo>
                  <a:lnTo>
                    <a:pt x="1991233" y="3168650"/>
                  </a:lnTo>
                  <a:lnTo>
                    <a:pt x="2286508" y="3168650"/>
                  </a:lnTo>
                  <a:lnTo>
                    <a:pt x="2286508" y="3200400"/>
                  </a:lnTo>
                  <a:lnTo>
                    <a:pt x="2350008" y="3168650"/>
                  </a:lnTo>
                  <a:lnTo>
                    <a:pt x="2362708" y="3162300"/>
                  </a:lnTo>
                  <a:close/>
                </a:path>
                <a:path w="2368550" h="4846320">
                  <a:moveTo>
                    <a:pt x="2362708" y="2287524"/>
                  </a:moveTo>
                  <a:lnTo>
                    <a:pt x="2350008" y="2281174"/>
                  </a:lnTo>
                  <a:lnTo>
                    <a:pt x="2286508" y="2249424"/>
                  </a:lnTo>
                  <a:lnTo>
                    <a:pt x="2286508" y="2281174"/>
                  </a:lnTo>
                  <a:lnTo>
                    <a:pt x="1991233" y="2281174"/>
                  </a:lnTo>
                  <a:lnTo>
                    <a:pt x="1991233" y="2293874"/>
                  </a:lnTo>
                  <a:lnTo>
                    <a:pt x="2286508" y="2293874"/>
                  </a:lnTo>
                  <a:lnTo>
                    <a:pt x="2286508" y="2325624"/>
                  </a:lnTo>
                  <a:lnTo>
                    <a:pt x="2350008" y="2293874"/>
                  </a:lnTo>
                  <a:lnTo>
                    <a:pt x="2362708" y="2287524"/>
                  </a:lnTo>
                  <a:close/>
                </a:path>
                <a:path w="2368550" h="4846320">
                  <a:moveTo>
                    <a:pt x="2362708" y="1708404"/>
                  </a:moveTo>
                  <a:lnTo>
                    <a:pt x="2350008" y="1702054"/>
                  </a:lnTo>
                  <a:lnTo>
                    <a:pt x="2286508" y="1670304"/>
                  </a:lnTo>
                  <a:lnTo>
                    <a:pt x="2286508" y="1702054"/>
                  </a:lnTo>
                  <a:lnTo>
                    <a:pt x="1991233" y="1702054"/>
                  </a:lnTo>
                  <a:lnTo>
                    <a:pt x="1991233" y="1714754"/>
                  </a:lnTo>
                  <a:lnTo>
                    <a:pt x="2286508" y="1714754"/>
                  </a:lnTo>
                  <a:lnTo>
                    <a:pt x="2286508" y="1746504"/>
                  </a:lnTo>
                  <a:lnTo>
                    <a:pt x="2350008" y="1714754"/>
                  </a:lnTo>
                  <a:lnTo>
                    <a:pt x="2362708" y="1708404"/>
                  </a:lnTo>
                  <a:close/>
                </a:path>
                <a:path w="2368550" h="4846320">
                  <a:moveTo>
                    <a:pt x="2366772" y="3992880"/>
                  </a:moveTo>
                  <a:lnTo>
                    <a:pt x="2354072" y="3986530"/>
                  </a:lnTo>
                  <a:lnTo>
                    <a:pt x="2290572" y="3954780"/>
                  </a:lnTo>
                  <a:lnTo>
                    <a:pt x="2290572" y="3986530"/>
                  </a:lnTo>
                  <a:lnTo>
                    <a:pt x="1198245" y="3986530"/>
                  </a:lnTo>
                  <a:lnTo>
                    <a:pt x="1198245" y="3589274"/>
                  </a:lnTo>
                  <a:lnTo>
                    <a:pt x="2285238" y="3589274"/>
                  </a:lnTo>
                  <a:lnTo>
                    <a:pt x="2285238" y="3621024"/>
                  </a:lnTo>
                  <a:lnTo>
                    <a:pt x="2348738" y="3589274"/>
                  </a:lnTo>
                  <a:lnTo>
                    <a:pt x="2361438" y="3582924"/>
                  </a:lnTo>
                  <a:lnTo>
                    <a:pt x="2348738" y="3576574"/>
                  </a:lnTo>
                  <a:lnTo>
                    <a:pt x="2285238" y="3544824"/>
                  </a:lnTo>
                  <a:lnTo>
                    <a:pt x="2285238" y="3576574"/>
                  </a:lnTo>
                  <a:lnTo>
                    <a:pt x="1185545" y="3576574"/>
                  </a:lnTo>
                  <a:lnTo>
                    <a:pt x="1185545" y="4189095"/>
                  </a:lnTo>
                  <a:lnTo>
                    <a:pt x="22225" y="4189095"/>
                  </a:lnTo>
                  <a:lnTo>
                    <a:pt x="22225" y="4189222"/>
                  </a:lnTo>
                  <a:lnTo>
                    <a:pt x="22225" y="4189984"/>
                  </a:lnTo>
                  <a:lnTo>
                    <a:pt x="22225" y="4201795"/>
                  </a:lnTo>
                  <a:lnTo>
                    <a:pt x="22225" y="4201922"/>
                  </a:lnTo>
                  <a:lnTo>
                    <a:pt x="22225" y="4202684"/>
                  </a:lnTo>
                  <a:lnTo>
                    <a:pt x="1188212" y="4202684"/>
                  </a:lnTo>
                  <a:lnTo>
                    <a:pt x="1188212" y="4406417"/>
                  </a:lnTo>
                  <a:lnTo>
                    <a:pt x="1188212" y="4814417"/>
                  </a:lnTo>
                  <a:lnTo>
                    <a:pt x="2290572" y="4814417"/>
                  </a:lnTo>
                  <a:lnTo>
                    <a:pt x="2290572" y="4846167"/>
                  </a:lnTo>
                  <a:lnTo>
                    <a:pt x="2354072" y="4814417"/>
                  </a:lnTo>
                  <a:lnTo>
                    <a:pt x="2366772" y="4808067"/>
                  </a:lnTo>
                  <a:lnTo>
                    <a:pt x="2354072" y="4801717"/>
                  </a:lnTo>
                  <a:lnTo>
                    <a:pt x="2290572" y="4769967"/>
                  </a:lnTo>
                  <a:lnTo>
                    <a:pt x="2290572" y="4801717"/>
                  </a:lnTo>
                  <a:lnTo>
                    <a:pt x="1200912" y="4801717"/>
                  </a:lnTo>
                  <a:lnTo>
                    <a:pt x="1200912" y="4406417"/>
                  </a:lnTo>
                  <a:lnTo>
                    <a:pt x="2290572" y="4406417"/>
                  </a:lnTo>
                  <a:lnTo>
                    <a:pt x="2290572" y="4438167"/>
                  </a:lnTo>
                  <a:lnTo>
                    <a:pt x="2354072" y="4406417"/>
                  </a:lnTo>
                  <a:lnTo>
                    <a:pt x="2366772" y="4400067"/>
                  </a:lnTo>
                  <a:lnTo>
                    <a:pt x="2354072" y="4393717"/>
                  </a:lnTo>
                  <a:lnTo>
                    <a:pt x="2290572" y="4361942"/>
                  </a:lnTo>
                  <a:lnTo>
                    <a:pt x="2290572" y="4393717"/>
                  </a:lnTo>
                  <a:lnTo>
                    <a:pt x="1200912" y="4393717"/>
                  </a:lnTo>
                  <a:lnTo>
                    <a:pt x="1200912" y="4202684"/>
                  </a:lnTo>
                  <a:lnTo>
                    <a:pt x="1200912" y="4201922"/>
                  </a:lnTo>
                  <a:lnTo>
                    <a:pt x="1200912" y="3999230"/>
                  </a:lnTo>
                  <a:lnTo>
                    <a:pt x="2290572" y="3999230"/>
                  </a:lnTo>
                  <a:lnTo>
                    <a:pt x="2290572" y="4030980"/>
                  </a:lnTo>
                  <a:lnTo>
                    <a:pt x="2354072" y="3999230"/>
                  </a:lnTo>
                  <a:lnTo>
                    <a:pt x="2366772" y="3992880"/>
                  </a:lnTo>
                  <a:close/>
                </a:path>
                <a:path w="2368550" h="4846320">
                  <a:moveTo>
                    <a:pt x="2366772" y="848233"/>
                  </a:moveTo>
                  <a:lnTo>
                    <a:pt x="2353881" y="841756"/>
                  </a:lnTo>
                  <a:lnTo>
                    <a:pt x="2290699" y="810006"/>
                  </a:lnTo>
                  <a:lnTo>
                    <a:pt x="2290635" y="841743"/>
                  </a:lnTo>
                  <a:lnTo>
                    <a:pt x="22225" y="837946"/>
                  </a:lnTo>
                  <a:lnTo>
                    <a:pt x="22225" y="850646"/>
                  </a:lnTo>
                  <a:lnTo>
                    <a:pt x="2290622" y="854443"/>
                  </a:lnTo>
                  <a:lnTo>
                    <a:pt x="2290572" y="886206"/>
                  </a:lnTo>
                  <a:lnTo>
                    <a:pt x="2354275" y="854456"/>
                  </a:lnTo>
                  <a:lnTo>
                    <a:pt x="2366772" y="848233"/>
                  </a:lnTo>
                  <a:close/>
                </a:path>
                <a:path w="2368550" h="4846320">
                  <a:moveTo>
                    <a:pt x="2366772" y="38100"/>
                  </a:moveTo>
                  <a:lnTo>
                    <a:pt x="2354072" y="31750"/>
                  </a:lnTo>
                  <a:lnTo>
                    <a:pt x="2290572" y="0"/>
                  </a:lnTo>
                  <a:lnTo>
                    <a:pt x="2290572" y="31750"/>
                  </a:lnTo>
                  <a:lnTo>
                    <a:pt x="22225" y="31750"/>
                  </a:lnTo>
                  <a:lnTo>
                    <a:pt x="22225" y="44450"/>
                  </a:lnTo>
                  <a:lnTo>
                    <a:pt x="2290572" y="44450"/>
                  </a:lnTo>
                  <a:lnTo>
                    <a:pt x="2290572" y="76200"/>
                  </a:lnTo>
                  <a:lnTo>
                    <a:pt x="2354072" y="44450"/>
                  </a:lnTo>
                  <a:lnTo>
                    <a:pt x="2366772" y="38100"/>
                  </a:lnTo>
                  <a:close/>
                </a:path>
                <a:path w="2368550" h="4846320">
                  <a:moveTo>
                    <a:pt x="2368042" y="2763012"/>
                  </a:moveTo>
                  <a:lnTo>
                    <a:pt x="2355342" y="2756662"/>
                  </a:lnTo>
                  <a:lnTo>
                    <a:pt x="2291842" y="2724912"/>
                  </a:lnTo>
                  <a:lnTo>
                    <a:pt x="2291842" y="2756662"/>
                  </a:lnTo>
                  <a:lnTo>
                    <a:pt x="1991233" y="2756662"/>
                  </a:lnTo>
                  <a:lnTo>
                    <a:pt x="1991233" y="2769362"/>
                  </a:lnTo>
                  <a:lnTo>
                    <a:pt x="2291842" y="2769362"/>
                  </a:lnTo>
                  <a:lnTo>
                    <a:pt x="2291842" y="2801112"/>
                  </a:lnTo>
                  <a:lnTo>
                    <a:pt x="2355342" y="2769362"/>
                  </a:lnTo>
                  <a:lnTo>
                    <a:pt x="2368042" y="276301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09955" y="248411"/>
              <a:ext cx="5858510" cy="687705"/>
            </a:xfrm>
            <a:custGeom>
              <a:avLst/>
              <a:gdLst/>
              <a:ahLst/>
              <a:cxnLst/>
              <a:rect l="l" t="t" r="r" b="b"/>
              <a:pathLst>
                <a:path w="5858510" h="687705">
                  <a:moveTo>
                    <a:pt x="5514594" y="0"/>
                  </a:moveTo>
                  <a:lnTo>
                    <a:pt x="0" y="0"/>
                  </a:lnTo>
                  <a:lnTo>
                    <a:pt x="0" y="687324"/>
                  </a:lnTo>
                  <a:lnTo>
                    <a:pt x="5514594" y="687324"/>
                  </a:lnTo>
                  <a:lnTo>
                    <a:pt x="5858256" y="343662"/>
                  </a:lnTo>
                  <a:lnTo>
                    <a:pt x="551459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09955" y="248411"/>
              <a:ext cx="5858510" cy="687705"/>
            </a:xfrm>
            <a:custGeom>
              <a:avLst/>
              <a:gdLst/>
              <a:ahLst/>
              <a:cxnLst/>
              <a:rect l="l" t="t" r="r" b="b"/>
              <a:pathLst>
                <a:path w="5858510" h="687705">
                  <a:moveTo>
                    <a:pt x="0" y="0"/>
                  </a:moveTo>
                  <a:lnTo>
                    <a:pt x="5514594" y="0"/>
                  </a:lnTo>
                  <a:lnTo>
                    <a:pt x="5858256" y="343662"/>
                  </a:lnTo>
                  <a:lnTo>
                    <a:pt x="5514594" y="687324"/>
                  </a:lnTo>
                  <a:lnTo>
                    <a:pt x="0" y="687324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手段別納付方法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Gothic</vt:lpstr>
      <vt:lpstr>游ゴシック</vt:lpstr>
      <vt:lpstr>游ゴシック</vt:lpstr>
      <vt:lpstr>Calibri</vt:lpstr>
      <vt:lpstr>Times New Roman</vt:lpstr>
      <vt:lpstr>Office Theme</vt:lpstr>
      <vt:lpstr>手段別納付方法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NA24-0145</cp:lastModifiedBy>
  <cp:revision>1</cp:revision>
  <dcterms:created xsi:type="dcterms:W3CDTF">2025-03-07T05:35:21Z</dcterms:created>
  <dcterms:modified xsi:type="dcterms:W3CDTF">2025-03-07T05:37:28Z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2025-03-07T00:00:00Z</vt:filetime>
  </property>
  <property fmtid="{D5CDD505-2E9C-101B-9397-08002B2CF9AE}" pid="5" name="Producer">
    <vt:lpwstr>Microsoft® PowerPoint® 2019</vt:lpwstr>
  </property>
</Properties>
</file>