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8"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D9F1"/>
    <a:srgbClr val="ABFBAD"/>
    <a:srgbClr val="C6E0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64" d="100"/>
          <a:sy n="64" d="100"/>
        </p:scale>
        <p:origin x="90" y="30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7923990-3528-4913-B78D-98923175306C}" type="datetimeFigureOut">
              <a:rPr kumimoji="1" lang="ja-JP" altLang="en-US" smtClean="0"/>
              <a:t>2021/2/19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F0B3448-B7AE-4DB5-845E-C00A07C5052B}" type="slidenum">
              <a:rPr kumimoji="1" lang="ja-JP" altLang="en-US" smtClean="0"/>
              <a:t>‹#›</a:t>
            </a:fld>
            <a:endParaRPr kumimoji="1" lang="ja-JP" altLang="en-US"/>
          </a:p>
        </p:txBody>
      </p:sp>
    </p:spTree>
    <p:extLst>
      <p:ext uri="{BB962C8B-B14F-4D97-AF65-F5344CB8AC3E}">
        <p14:creationId xmlns:p14="http://schemas.microsoft.com/office/powerpoint/2010/main" val="3227054126"/>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2021/2/19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2021/2/19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2021/2/19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kumimoji="1" lang="ja-JP" altLang="en-US"/>
              <a:t>図を追加</a:t>
            </a:r>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372D545-8467-428C-B4B7-668AFE11EB3F}" type="datetimeFigureOut">
              <a:rPr kumimoji="1" lang="ja-JP" altLang="en-US" smtClean="0"/>
              <a:t>2021/2/19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985642039"/>
              </p:ext>
            </p:extLst>
          </p:nvPr>
        </p:nvGraphicFramePr>
        <p:xfrm>
          <a:off x="460800" y="480121"/>
          <a:ext cx="12060680" cy="8496946"/>
        </p:xfrm>
        <a:graphic>
          <a:graphicData uri="http://schemas.openxmlformats.org/drawingml/2006/table">
            <a:tbl>
              <a:tblPr/>
              <a:tblGrid>
                <a:gridCol w="3756931">
                  <a:extLst>
                    <a:ext uri="{9D8B030D-6E8A-4147-A177-3AD203B41FA5}">
                      <a16:colId xmlns:a16="http://schemas.microsoft.com/office/drawing/2014/main" val="3383343145"/>
                    </a:ext>
                  </a:extLst>
                </a:gridCol>
                <a:gridCol w="6329274">
                  <a:extLst>
                    <a:ext uri="{9D8B030D-6E8A-4147-A177-3AD203B41FA5}">
                      <a16:colId xmlns:a16="http://schemas.microsoft.com/office/drawing/2014/main" val="2604492465"/>
                    </a:ext>
                  </a:extLst>
                </a:gridCol>
                <a:gridCol w="1974475">
                  <a:extLst>
                    <a:ext uri="{9D8B030D-6E8A-4147-A177-3AD203B41FA5}">
                      <a16:colId xmlns:a16="http://schemas.microsoft.com/office/drawing/2014/main" val="1904935872"/>
                    </a:ext>
                  </a:extLst>
                </a:gridCol>
              </a:tblGrid>
              <a:tr h="653610">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加算名称</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対応する様式（案）</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LIFE</a:t>
                      </a:r>
                      <a:r>
                        <a:rPr lang="ja-JP" altLang="en-US" sz="1300" b="0" i="0" u="none" strike="noStrike" dirty="0" err="1">
                          <a:solidFill>
                            <a:schemeClr val="tx1"/>
                          </a:solidFill>
                          <a:effectLst/>
                          <a:latin typeface="Meiryo UI" panose="020B0604030504040204" pitchFamily="50" charset="-128"/>
                          <a:ea typeface="Meiryo UI" panose="020B0604030504040204" pitchFamily="50" charset="-128"/>
                        </a:rPr>
                        <a:t>への</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データ登録</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加算算定に必要</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2455410483"/>
                  </a:ext>
                </a:extLst>
              </a:tr>
              <a:tr h="980416">
                <a:tc>
                  <a:txBody>
                    <a:bodyPr/>
                    <a:lstStyle/>
                    <a:p>
                      <a:pPr algn="l" fontAlgn="ctr"/>
                      <a:r>
                        <a:rPr lang="zh-TW" altLang="en-US" sz="1300" b="0" i="0" u="none" strike="noStrike" dirty="0">
                          <a:solidFill>
                            <a:schemeClr val="tx1"/>
                          </a:solidFill>
                          <a:effectLst/>
                          <a:latin typeface="Meiryo UI" panose="020B0604030504040204" pitchFamily="50" charset="-128"/>
                          <a:ea typeface="Meiryo UI" panose="020B0604030504040204" pitchFamily="50" charset="-128"/>
                        </a:rPr>
                        <a:t>科学的介護推進体制加算</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Ⅰ</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Ⅱ</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zh-TW" sz="13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300" b="0" i="0" u="none" strike="noStrike" dirty="0">
                          <a:solidFill>
                            <a:schemeClr val="tx1"/>
                          </a:solidFill>
                          <a:effectLst/>
                          <a:latin typeface="Meiryo UI" panose="020B0604030504040204" pitchFamily="50" charset="-128"/>
                          <a:ea typeface="Meiryo UI" panose="020B0604030504040204" pitchFamily="50" charset="-128"/>
                        </a:rPr>
                        <a:t>科学的介護推進体制加算</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科学的介護推進に関する評価</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Yu Gothic" panose="020B0400000000000000" pitchFamily="50" charset="-128"/>
                        <a:buChar char="※"/>
                        <a:tabLst/>
                        <a:defRPr/>
                      </a:pP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施設・事業所が加算において様式の作成を求めるものではなく、</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LIFE</a:t>
                      </a:r>
                      <a:r>
                        <a:rPr lang="ja-JP" altLang="en-US" sz="1300" b="0" i="0" u="none" strike="noStrike" dirty="0" err="1">
                          <a:solidFill>
                            <a:schemeClr val="tx1"/>
                          </a:solidFill>
                          <a:effectLst/>
                          <a:latin typeface="Meiryo UI" panose="020B0604030504040204" pitchFamily="50" charset="-128"/>
                          <a:ea typeface="Meiryo UI" panose="020B0604030504040204" pitchFamily="50" charset="-128"/>
                        </a:rPr>
                        <a:t>への</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登録項目を示すため</a:t>
                      </a:r>
                      <a:r>
                        <a:rPr lang="ja-JP" altLang="en-US" sz="1300" b="0" i="0" u="none" strike="noStrike" dirty="0" smtClean="0">
                          <a:solidFill>
                            <a:schemeClr val="tx1"/>
                          </a:solidFill>
                          <a:effectLst/>
                          <a:latin typeface="Meiryo UI" panose="020B0604030504040204" pitchFamily="50" charset="-128"/>
                          <a:ea typeface="Meiryo UI" panose="020B0604030504040204" pitchFamily="50" charset="-128"/>
                        </a:rPr>
                        <a:t>のイメージ</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としての様式</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〇</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909"/>
                  </a:ext>
                </a:extLst>
              </a:tr>
              <a:tr h="326806">
                <a:tc rowSpan="3">
                  <a:txBody>
                    <a:bodyPr/>
                    <a:lstStyle/>
                    <a:p>
                      <a:pPr algn="l" fontAlgn="ctr"/>
                      <a:r>
                        <a:rPr lang="zh-TW" altLang="en-US" sz="1300" b="0" i="0" u="none" strike="noStrike" dirty="0">
                          <a:solidFill>
                            <a:schemeClr val="tx1"/>
                          </a:solidFill>
                          <a:effectLst/>
                          <a:latin typeface="Meiryo UI" panose="020B0604030504040204" pitchFamily="50" charset="-128"/>
                          <a:ea typeface="Meiryo UI" panose="020B0604030504040204" pitchFamily="50" charset="-128"/>
                        </a:rPr>
                        <a:t>個別機能訓練加算</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Ⅱ</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endParaRPr lang="zh-TW"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別紙様式</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300" b="0" i="0" u="none" strike="noStrike" dirty="0" smtClean="0">
                          <a:solidFill>
                            <a:schemeClr val="tx1"/>
                          </a:solidFill>
                          <a:effectLst/>
                          <a:latin typeface="Meiryo UI" panose="020B0604030504040204" pitchFamily="50" charset="-128"/>
                          <a:ea typeface="Meiryo UI" panose="020B0604030504040204" pitchFamily="50" charset="-128"/>
                        </a:rPr>
                        <a:t>興味・関心</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チェックシート</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任意</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0772442"/>
                  </a:ext>
                </a:extLst>
              </a:tr>
              <a:tr h="326806">
                <a:tc vMerge="1">
                  <a:txBody>
                    <a:bodyPr/>
                    <a:lstStyle/>
                    <a:p>
                      <a:pPr algn="l" fontAlgn="ctr"/>
                      <a:endParaRPr lang="zh-TW"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別紙様式</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：生活機能チェックシート</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〇</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3068268"/>
                  </a:ext>
                </a:extLst>
              </a:tr>
              <a:tr h="326806">
                <a:tc vMerge="1">
                  <a:txBody>
                    <a:bodyPr/>
                    <a:lstStyle/>
                    <a:p>
                      <a:pPr algn="l" fontAlgn="ctr"/>
                      <a:endParaRPr lang="zh-TW"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dirty="0">
                          <a:solidFill>
                            <a:schemeClr val="tx1"/>
                          </a:solidFill>
                          <a:effectLst/>
                          <a:latin typeface="Meiryo UI" panose="020B0604030504040204" pitchFamily="50" charset="-128"/>
                          <a:ea typeface="Meiryo UI" panose="020B0604030504040204" pitchFamily="50" charset="-128"/>
                        </a:rPr>
                        <a:t>別紙様式</a:t>
                      </a:r>
                      <a:r>
                        <a:rPr lang="en-US" altLang="zh-TW" sz="1300" b="0" i="0" u="none" strike="noStrike" dirty="0">
                          <a:solidFill>
                            <a:schemeClr val="tx1"/>
                          </a:solidFill>
                          <a:effectLst/>
                          <a:latin typeface="Meiryo UI" panose="020B0604030504040204" pitchFamily="50" charset="-128"/>
                          <a:ea typeface="Meiryo UI" panose="020B0604030504040204" pitchFamily="50" charset="-128"/>
                        </a:rPr>
                        <a:t>3</a:t>
                      </a:r>
                      <a:r>
                        <a:rPr lang="zh-TW" altLang="en-US" sz="1300" b="0" i="0" u="none" strike="noStrike" dirty="0">
                          <a:solidFill>
                            <a:schemeClr val="tx1"/>
                          </a:solidFill>
                          <a:effectLst/>
                          <a:latin typeface="Meiryo UI" panose="020B0604030504040204" pitchFamily="50" charset="-128"/>
                          <a:ea typeface="Meiryo UI" panose="020B0604030504040204" pitchFamily="50" charset="-128"/>
                        </a:rPr>
                        <a:t>：個別機能訓練計画書</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〇</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3701712"/>
                  </a:ext>
                </a:extLst>
              </a:tr>
              <a:tr h="980416">
                <a:tc>
                  <a:txBody>
                    <a:bodyPr/>
                    <a:lstStyle/>
                    <a:p>
                      <a:pPr algn="l" fontAlgn="ctr"/>
                      <a:r>
                        <a:rPr lang="en-US" sz="1300" b="0" i="0" u="none" strike="noStrike" dirty="0">
                          <a:solidFill>
                            <a:schemeClr val="tx1"/>
                          </a:solidFill>
                          <a:effectLst/>
                          <a:latin typeface="Meiryo UI" panose="020B0604030504040204" pitchFamily="50" charset="-128"/>
                          <a:ea typeface="Meiryo UI" panose="020B0604030504040204" pitchFamily="50" charset="-128"/>
                        </a:rPr>
                        <a:t>ADL</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維持等加算</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特定の様式はなし</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p>
                      <a:pPr marL="171450" marR="0" lvl="0" indent="-171450" algn="l" defTabSz="914400" rtl="0" eaLnBrk="1" fontAlgn="ctr" latinLnBrk="0" hangingPunct="1">
                        <a:lnSpc>
                          <a:spcPct val="100000"/>
                        </a:lnSpc>
                        <a:spcBef>
                          <a:spcPts val="0"/>
                        </a:spcBef>
                        <a:spcAft>
                          <a:spcPts val="0"/>
                        </a:spcAft>
                        <a:buClrTx/>
                        <a:buSzTx/>
                        <a:buFont typeface="Yu Gothic" panose="020B0400000000000000" pitchFamily="50" charset="-128"/>
                        <a:buChar char="※"/>
                        <a:tabLst/>
                        <a:defRPr/>
                      </a:pPr>
                      <a:r>
                        <a:rPr kumimoji="1" lang="ja-JP" altLang="en-US" sz="1300" b="0" i="0" u="none" strike="noStrike" kern="1200" dirty="0">
                          <a:solidFill>
                            <a:schemeClr val="tx1"/>
                          </a:solidFill>
                          <a:effectLst/>
                          <a:latin typeface="Meiryo UI" panose="020B0604030504040204" pitchFamily="50" charset="-128"/>
                          <a:ea typeface="Meiryo UI" panose="020B0604030504040204" pitchFamily="50" charset="-128"/>
                          <a:cs typeface="+mn-cs"/>
                        </a:rPr>
                        <a:t>施設・事業所は、利用者の</a:t>
                      </a:r>
                      <a:r>
                        <a:rPr kumimoji="1" lang="en-US" altLang="ja-JP" sz="1300" b="0" i="0" u="none" strike="noStrike" kern="1200" dirty="0">
                          <a:solidFill>
                            <a:schemeClr val="tx1"/>
                          </a:solidFill>
                          <a:effectLst/>
                          <a:latin typeface="Meiryo UI" panose="020B0604030504040204" pitchFamily="50" charset="-128"/>
                          <a:ea typeface="Meiryo UI" panose="020B0604030504040204" pitchFamily="50" charset="-128"/>
                          <a:cs typeface="+mn-cs"/>
                        </a:rPr>
                        <a:t>ADL</a:t>
                      </a:r>
                      <a:r>
                        <a:rPr kumimoji="1" lang="ja-JP" altLang="en-US" sz="1300" b="0" i="0" u="none" strike="noStrike" kern="1200" dirty="0">
                          <a:solidFill>
                            <a:schemeClr val="tx1"/>
                          </a:solidFill>
                          <a:effectLst/>
                          <a:latin typeface="Meiryo UI" panose="020B0604030504040204" pitchFamily="50" charset="-128"/>
                          <a:ea typeface="Meiryo UI" panose="020B0604030504040204" pitchFamily="50" charset="-128"/>
                          <a:cs typeface="+mn-cs"/>
                        </a:rPr>
                        <a:t>データを</a:t>
                      </a:r>
                      <a:r>
                        <a:rPr kumimoji="1" lang="en-US" altLang="ja-JP" sz="1300" b="0" i="0" u="none" strike="noStrike" kern="1200" dirty="0">
                          <a:solidFill>
                            <a:schemeClr val="tx1"/>
                          </a:solidFill>
                          <a:effectLst/>
                          <a:latin typeface="Meiryo UI" panose="020B0604030504040204" pitchFamily="50" charset="-128"/>
                          <a:ea typeface="Meiryo UI" panose="020B0604030504040204" pitchFamily="50" charset="-128"/>
                          <a:cs typeface="+mn-cs"/>
                        </a:rPr>
                        <a:t>LIFE</a:t>
                      </a:r>
                      <a:r>
                        <a:rPr kumimoji="1" lang="ja-JP" altLang="en-US" sz="1300" b="0" i="0" u="none" strike="noStrike" kern="1200" dirty="0">
                          <a:solidFill>
                            <a:schemeClr val="tx1"/>
                          </a:solidFill>
                          <a:effectLst/>
                          <a:latin typeface="Meiryo UI" panose="020B0604030504040204" pitchFamily="50" charset="-128"/>
                          <a:ea typeface="Meiryo UI" panose="020B0604030504040204" pitchFamily="50" charset="-128"/>
                          <a:cs typeface="+mn-cs"/>
                        </a:rPr>
                        <a:t>へ登録</a:t>
                      </a:r>
                      <a:endParaRPr kumimoji="1" lang="en-US" altLang="ja-JP" sz="13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171450" marR="0" lvl="0" indent="-171450" algn="l" defTabSz="914400" rtl="0" eaLnBrk="1" fontAlgn="ctr" latinLnBrk="0" hangingPunct="1">
                        <a:lnSpc>
                          <a:spcPct val="100000"/>
                        </a:lnSpc>
                        <a:spcBef>
                          <a:spcPts val="0"/>
                        </a:spcBef>
                        <a:spcAft>
                          <a:spcPts val="0"/>
                        </a:spcAft>
                        <a:buClrTx/>
                        <a:buSzTx/>
                        <a:buFont typeface="Yu Gothic" panose="020B0400000000000000" pitchFamily="50" charset="-128"/>
                        <a:buChar char="※"/>
                        <a:tabLst/>
                        <a:defRPr/>
                      </a:pPr>
                      <a:r>
                        <a:rPr kumimoji="1" lang="en-US" altLang="ja-JP" sz="1300" b="0" i="0" u="none" strike="noStrike" kern="1200" dirty="0">
                          <a:solidFill>
                            <a:schemeClr val="tx1"/>
                          </a:solidFill>
                          <a:effectLst/>
                          <a:latin typeface="Meiryo UI" panose="020B0604030504040204" pitchFamily="50" charset="-128"/>
                          <a:ea typeface="Meiryo UI" panose="020B0604030504040204" pitchFamily="50" charset="-128"/>
                          <a:cs typeface="+mn-cs"/>
                        </a:rPr>
                        <a:t>LIFE</a:t>
                      </a:r>
                      <a:r>
                        <a:rPr kumimoji="1" lang="ja-JP" altLang="en-US" sz="1300" b="0" i="0" u="none" strike="noStrike" kern="1200" dirty="0">
                          <a:solidFill>
                            <a:schemeClr val="tx1"/>
                          </a:solidFill>
                          <a:effectLst/>
                          <a:latin typeface="Meiryo UI" panose="020B0604030504040204" pitchFamily="50" charset="-128"/>
                          <a:ea typeface="Meiryo UI" panose="020B0604030504040204" pitchFamily="50" charset="-128"/>
                          <a:cs typeface="+mn-cs"/>
                        </a:rPr>
                        <a:t>では、登録されたデータをもとに算定要件を満たしているかを判定し、結果を表示する予定</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〇</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1834219"/>
                  </a:ext>
                </a:extLst>
              </a:tr>
              <a:tr h="326806">
                <a:tc rowSpan="5">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リハビリテーションマネジメント加算（</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A)</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ロ（</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B)</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ロ</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リハビリテーションマネジメント計画書情報加算</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理学療法、作業療法及び言語聴覚療法に係る加算</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別紙様式</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300" b="0" i="0" u="none" strike="noStrike" dirty="0" smtClean="0">
                          <a:solidFill>
                            <a:schemeClr val="tx1"/>
                          </a:solidFill>
                          <a:effectLst/>
                          <a:latin typeface="Meiryo UI" panose="020B0604030504040204" pitchFamily="50" charset="-128"/>
                          <a:ea typeface="Meiryo UI" panose="020B0604030504040204" pitchFamily="50" charset="-128"/>
                        </a:rPr>
                        <a:t>興味・関心</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チェックシート</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任意</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720497"/>
                  </a:ext>
                </a:extLst>
              </a:tr>
              <a:tr h="326806">
                <a:tc vMerge="1">
                  <a:txBody>
                    <a:bodyPr/>
                    <a:lstStyle/>
                    <a:p>
                      <a:pPr algn="l" fontAlgn="ct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別紙様式</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：リハビリテーション計画書</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〇</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7091338"/>
                  </a:ext>
                </a:extLst>
              </a:tr>
              <a:tr h="326806">
                <a:tc vMerge="1">
                  <a:txBody>
                    <a:bodyPr/>
                    <a:lstStyle/>
                    <a:p>
                      <a:pPr algn="l" fontAlgn="ct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別紙様式</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：リハビリテーション会議録</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5980661"/>
                  </a:ext>
                </a:extLst>
              </a:tr>
              <a:tr h="326806">
                <a:tc vMerge="1">
                  <a:txBody>
                    <a:bodyPr/>
                    <a:lstStyle/>
                    <a:p>
                      <a:pPr algn="l" fontAlgn="ct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別紙様式</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4</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：リハビリテーションマネジメントにおけるプロセス管理票</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8974959"/>
                  </a:ext>
                </a:extLst>
              </a:tr>
              <a:tr h="326806">
                <a:tc vMerge="1">
                  <a:txBody>
                    <a:bodyPr/>
                    <a:lstStyle/>
                    <a:p>
                      <a:pPr algn="l"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別紙様式</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5</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：生活行為向上リハビリテーション実施計画書</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3331385"/>
                  </a:ext>
                </a:extLst>
              </a:tr>
              <a:tr h="653610">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褥瘡マネジメント加算（</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Ⅰ</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Ⅱ</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褥瘡対策管理指導（</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Ⅱ</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褥瘡対策に関するスクリーニング・ケア計画書</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〇</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0410663"/>
                  </a:ext>
                </a:extLst>
              </a:tr>
              <a:tr h="326806">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排せつ支援加算（</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Ⅰ</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Ⅱ</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Ⅲ</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排せつの状態に関するスクリーニング・支援計画書</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〇</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4339349"/>
                  </a:ext>
                </a:extLst>
              </a:tr>
              <a:tr h="326806">
                <a:tc>
                  <a:txBody>
                    <a:bodyPr/>
                    <a:lstStyle/>
                    <a:p>
                      <a:pPr algn="l" fontAlgn="ctr"/>
                      <a:r>
                        <a:rPr lang="zh-TW" altLang="en-US" sz="1300" b="0" i="0" u="none" strike="noStrike" dirty="0">
                          <a:solidFill>
                            <a:schemeClr val="tx1"/>
                          </a:solidFill>
                          <a:effectLst/>
                          <a:latin typeface="Meiryo UI" panose="020B0604030504040204" pitchFamily="50" charset="-128"/>
                          <a:ea typeface="Meiryo UI" panose="020B0604030504040204" pitchFamily="50" charset="-128"/>
                        </a:rPr>
                        <a:t>自立支援促進加算</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自立支援促進に関する評価・支援計画書</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〇</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6413465"/>
                  </a:ext>
                </a:extLst>
              </a:tr>
              <a:tr h="653610">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かかりつけ医連携薬剤調整加算</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薬剤管理指導</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薬剤変更等に係る情報提供書</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〇</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7672437"/>
                  </a:ext>
                </a:extLst>
              </a:tr>
              <a:tr h="326806">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栄養マネジメント強化加算</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栄養・摂食嚥下スクリーニング・アセスメント・モニタリング（施設）</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〇</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9139024"/>
                  </a:ext>
                </a:extLst>
              </a:tr>
              <a:tr h="326806">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栄養アセスメント加算</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栄養スクリーニング・アセスメント・モニタリング（通所・居宅）</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〇</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8373954"/>
                  </a:ext>
                </a:extLst>
              </a:tr>
              <a:tr h="326806">
                <a:tc>
                  <a:txBody>
                    <a:bodyPr/>
                    <a:lstStyle/>
                    <a:p>
                      <a:pPr algn="l" fontAlgn="ctr"/>
                      <a:r>
                        <a:rPr lang="zh-TW" altLang="en-US" sz="1300" b="0" i="0" u="none" strike="noStrike" dirty="0">
                          <a:solidFill>
                            <a:schemeClr val="tx1"/>
                          </a:solidFill>
                          <a:effectLst/>
                          <a:latin typeface="Meiryo UI" panose="020B0604030504040204" pitchFamily="50" charset="-128"/>
                          <a:ea typeface="Meiryo UI" panose="020B0604030504040204" pitchFamily="50" charset="-128"/>
                        </a:rPr>
                        <a:t>口腔衛生管理加算</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dirty="0">
                          <a:solidFill>
                            <a:schemeClr val="tx1"/>
                          </a:solidFill>
                          <a:effectLst/>
                          <a:latin typeface="Meiryo UI" panose="020B0604030504040204" pitchFamily="50" charset="-128"/>
                          <a:ea typeface="Meiryo UI" panose="020B0604030504040204" pitchFamily="50" charset="-128"/>
                        </a:rPr>
                        <a:t>口腔衛生管理加算　様式（実施計画）</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〇</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6747660"/>
                  </a:ext>
                </a:extLst>
              </a:tr>
              <a:tr h="326806">
                <a:tc>
                  <a:txBody>
                    <a:bodyPr/>
                    <a:lstStyle/>
                    <a:p>
                      <a:pPr algn="l" fontAlgn="ctr"/>
                      <a:r>
                        <a:rPr lang="zh-TW" altLang="en-US" sz="1300" b="0" i="0" u="none" strike="noStrike" dirty="0">
                          <a:solidFill>
                            <a:schemeClr val="tx1"/>
                          </a:solidFill>
                          <a:effectLst/>
                          <a:latin typeface="Meiryo UI" panose="020B0604030504040204" pitchFamily="50" charset="-128"/>
                          <a:ea typeface="Meiryo UI" panose="020B0604030504040204" pitchFamily="50" charset="-128"/>
                        </a:rPr>
                        <a:t>口腔機能向上加算</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口腔機能向上サービスに</a:t>
                      </a:r>
                      <a:r>
                        <a:rPr lang="ja-JP" altLang="en-US" sz="1300" b="0" i="0" u="none" strike="noStrike" dirty="0" smtClean="0">
                          <a:solidFill>
                            <a:schemeClr val="tx1"/>
                          </a:solidFill>
                          <a:effectLst/>
                          <a:latin typeface="Meiryo UI" panose="020B0604030504040204" pitchFamily="50" charset="-128"/>
                          <a:ea typeface="Meiryo UI" panose="020B0604030504040204" pitchFamily="50" charset="-128"/>
                        </a:rPr>
                        <a:t>関する計画書（様式例）</a:t>
                      </a:r>
                      <a:endParaRPr lang="ja-JP" altLang="en-US" sz="1300" b="0" i="0" u="none" strike="noStrike" dirty="0">
                        <a:solidFill>
                          <a:schemeClr val="tx1"/>
                        </a:solidFill>
                        <a:effectLst/>
                        <a:latin typeface="Meiryo UI" panose="020B0604030504040204" pitchFamily="50" charset="-128"/>
                        <a:ea typeface="Meiryo UI" panose="020B0604030504040204" pitchFamily="50" charset="-128"/>
                      </a:endParaRP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〇</a:t>
                      </a:r>
                    </a:p>
                  </a:txBody>
                  <a:tcPr marL="504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6709041"/>
                  </a:ext>
                </a:extLst>
              </a:tr>
            </a:tbl>
          </a:graphicData>
        </a:graphic>
      </p:graphicFrame>
      <p:sp>
        <p:nvSpPr>
          <p:cNvPr id="4" name="テキスト ボックス 3"/>
          <p:cNvSpPr txBox="1"/>
          <p:nvPr/>
        </p:nvSpPr>
        <p:spPr>
          <a:xfrm>
            <a:off x="568152" y="9121080"/>
            <a:ext cx="11449272" cy="338554"/>
          </a:xfrm>
          <a:prstGeom prst="rect">
            <a:avLst/>
          </a:prstGeom>
          <a:noFill/>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　データの</a:t>
            </a:r>
            <a:r>
              <a:rPr kumimoji="1" lang="ja-JP" altLang="en-US" sz="1600" dirty="0" smtClean="0">
                <a:latin typeface="Meiryo UI" panose="020B0604030504040204" pitchFamily="50" charset="-128"/>
                <a:ea typeface="Meiryo UI" panose="020B0604030504040204" pitchFamily="50" charset="-128"/>
              </a:rPr>
              <a:t>提出は、各加算の様式等における見直しの頻度等に応じたタイミングを予定（加算算定できる月とは必ずしも一致しない）</a:t>
            </a:r>
            <a:endParaRPr kumimoji="1" lang="ja-JP" altLang="en-US" sz="16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1225336" y="261920"/>
            <a:ext cx="1296144" cy="292388"/>
          </a:xfrm>
          <a:prstGeom prst="rect">
            <a:avLst/>
          </a:prstGeom>
          <a:solidFill>
            <a:schemeClr val="bg1"/>
          </a:solidFill>
          <a:ln w="22225">
            <a:solidFill>
              <a:schemeClr val="tx1"/>
            </a:solidFill>
          </a:ln>
        </p:spPr>
        <p:txBody>
          <a:bodyPr wrap="square" rtlCol="0">
            <a:spAutoFit/>
          </a:bodyPr>
          <a:lstStyle/>
          <a:p>
            <a:pPr algn="ctr"/>
            <a:r>
              <a:rPr lang="ja-JP" altLang="en-US" sz="1300" dirty="0" smtClean="0"/>
              <a:t>別添４－１</a:t>
            </a:r>
            <a:endParaRPr lang="ja-JP" altLang="en-US" sz="1300" dirty="0"/>
          </a:p>
        </p:txBody>
      </p:sp>
    </p:spTree>
    <p:extLst>
      <p:ext uri="{BB962C8B-B14F-4D97-AF65-F5344CB8AC3E}">
        <p14:creationId xmlns:p14="http://schemas.microsoft.com/office/powerpoint/2010/main" val="40339111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2101</TotalTime>
  <Words>401</Words>
  <Application>Microsoft Office PowerPoint</Application>
  <PresentationFormat>A3 297x420 mm</PresentationFormat>
  <Paragraphs>62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Yu Gothic</vt:lpstr>
      <vt:lpstr>Yu Gothic</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長江 翔平(nagae-shouhei)</dc:creator>
  <cp:lastModifiedBy>島田 那美(shimada-nami.gv5)</cp:lastModifiedBy>
  <cp:revision>158</cp:revision>
  <cp:lastPrinted>2021-02-19T02:28:29Z</cp:lastPrinted>
  <dcterms:created xsi:type="dcterms:W3CDTF">2020-11-20T07:49:06Z</dcterms:created>
  <dcterms:modified xsi:type="dcterms:W3CDTF">2021-02-19T03:12:45Z</dcterms:modified>
</cp:coreProperties>
</file>