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5" r:id="rId10"/>
  </p:sldIdLst>
  <p:sldSz cx="6858000" cy="9144000" type="screen4x3"/>
  <p:notesSz cx="673576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66FF33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4" autoAdjust="0"/>
    <p:restoredTop sz="94424" autoAdjust="0"/>
  </p:normalViewPr>
  <p:slideViewPr>
    <p:cSldViewPr>
      <p:cViewPr varScale="1">
        <p:scale>
          <a:sx n="48" d="100"/>
          <a:sy n="48" d="100"/>
        </p:scale>
        <p:origin x="1792" y="4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9624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6139" y="2"/>
            <a:ext cx="291803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D2B26-2078-4940-A1A9-68D6A19C5CE2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19624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6139" y="9377363"/>
            <a:ext cx="291803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0534C-19DF-4EA5-A2D9-4889BC1905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0420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19624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139" y="2"/>
            <a:ext cx="291803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5B332-BAE1-4AAA-B817-9F7333FCF941}" type="datetimeFigureOut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79613" y="739775"/>
            <a:ext cx="2778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370" y="4689476"/>
            <a:ext cx="538861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19624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139" y="9377363"/>
            <a:ext cx="291803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4A16D-2028-43BB-BA44-0D9B5C57A7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829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4A16D-2028-43BB-BA44-0D9B5C57A77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317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64A16D-2028-43BB-BA44-0D9B5C57A77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4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9F524-8B0F-4028-AFA5-88355F35A11B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06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E4A0-7DE6-4795-BC68-5C18EEAF3FE9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43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6ADB4-ABAD-49AF-B144-FC0A39449571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437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88640" y="210281"/>
            <a:ext cx="6182444" cy="482487"/>
          </a:xfrm>
          <a:noFill/>
          <a:ln w="76200">
            <a:noFill/>
          </a:ln>
          <a:effectLst>
            <a:innerShdw dist="50800" dir="10140000">
              <a:srgbClr val="CCFF33">
                <a:alpha val="50000"/>
              </a:srgb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>
            <a:noAutofit/>
          </a:bodyPr>
          <a:lstStyle>
            <a:lvl1pPr algn="ctr">
              <a:defRPr sz="2400"/>
            </a:lvl1pPr>
          </a:lstStyle>
          <a:p>
            <a:r>
              <a:rPr kumimoji="1" lang="ja-JP" altLang="en-US" dirty="0"/>
              <a:t>一般墓地内工事の流れ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F523A-175F-40CB-B4B3-03B487A29123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10574" y="53498"/>
            <a:ext cx="6858000" cy="54006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 userDrawn="1"/>
        </p:nvSpPr>
        <p:spPr>
          <a:xfrm>
            <a:off x="10574" y="769092"/>
            <a:ext cx="6858000" cy="54006"/>
          </a:xfrm>
          <a:prstGeom prst="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826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5CA2E-0B09-4B4C-959A-CD012397676F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65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C52CB-A1DD-4105-9462-F1645D222D2C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202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E222E-C3E6-499D-8AE7-0AEF982281F6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00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2894B-6636-4371-B7F6-0C11BAE89A96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F290-2F10-4A77-83A8-66E04C4D2271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11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ECB82-6764-4475-A7EF-85A81B22BEDB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4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51DB1-98AD-4614-B5EA-13ECBFE2F794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０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920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75969-321A-4F67-8BCB-F8E573DD4A9D}" type="datetime1">
              <a:rPr kumimoji="1" lang="ja-JP" altLang="en-US" smtClean="0"/>
              <a:t>2023/5/23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０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80AAA-29E1-42E2-8F4B-3D11043727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860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角丸四角形 77"/>
          <p:cNvSpPr/>
          <p:nvPr/>
        </p:nvSpPr>
        <p:spPr>
          <a:xfrm>
            <a:off x="3561461" y="7276554"/>
            <a:ext cx="3174401" cy="1637873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3561541" y="878909"/>
            <a:ext cx="3174321" cy="6110426"/>
            <a:chOff x="31870" y="1759130"/>
            <a:chExt cx="2973538" cy="6045057"/>
          </a:xfrm>
        </p:grpSpPr>
        <p:sp>
          <p:nvSpPr>
            <p:cNvPr id="14" name="角丸四角形 13"/>
            <p:cNvSpPr/>
            <p:nvPr/>
          </p:nvSpPr>
          <p:spPr>
            <a:xfrm>
              <a:off x="31870" y="1915680"/>
              <a:ext cx="2973538" cy="5888507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40414" y="1759130"/>
              <a:ext cx="1306829" cy="37631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</a:rPr>
                <a:t>指定管理者</a:t>
              </a: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70766" y="879518"/>
            <a:ext cx="3411768" cy="8037820"/>
            <a:chOff x="31870" y="1759585"/>
            <a:chExt cx="3039297" cy="6011225"/>
          </a:xfrm>
        </p:grpSpPr>
        <p:sp>
          <p:nvSpPr>
            <p:cNvPr id="86" name="角丸四角形 85"/>
            <p:cNvSpPr/>
            <p:nvPr/>
          </p:nvSpPr>
          <p:spPr>
            <a:xfrm>
              <a:off x="31870" y="1882303"/>
              <a:ext cx="3039297" cy="5888507"/>
            </a:xfrm>
            <a:prstGeom prst="round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角丸四角形 86"/>
            <p:cNvSpPr/>
            <p:nvPr/>
          </p:nvSpPr>
          <p:spPr>
            <a:xfrm>
              <a:off x="158719" y="1759585"/>
              <a:ext cx="1132797" cy="2730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工事業者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1" name="下矢印 4"/>
          <p:cNvSpPr/>
          <p:nvPr/>
        </p:nvSpPr>
        <p:spPr>
          <a:xfrm>
            <a:off x="785860" y="3900326"/>
            <a:ext cx="454861" cy="27093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kumimoji="1" lang="ja-JP" altLang="en-US" sz="900" kern="1200"/>
          </a:p>
        </p:txBody>
      </p:sp>
      <p:grpSp>
        <p:nvGrpSpPr>
          <p:cNvPr id="51" name="グループ化 50"/>
          <p:cNvGrpSpPr/>
          <p:nvPr/>
        </p:nvGrpSpPr>
        <p:grpSpPr>
          <a:xfrm>
            <a:off x="3827140" y="1319214"/>
            <a:ext cx="1948653" cy="328797"/>
            <a:chOff x="548680" y="1642795"/>
            <a:chExt cx="1948653" cy="29316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52" name="角丸四角形 51"/>
            <p:cNvSpPr/>
            <p:nvPr/>
          </p:nvSpPr>
          <p:spPr>
            <a:xfrm>
              <a:off x="548680" y="1642795"/>
              <a:ext cx="1948653" cy="29316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角丸四角形 4"/>
            <p:cNvSpPr/>
            <p:nvPr/>
          </p:nvSpPr>
          <p:spPr>
            <a:xfrm>
              <a:off x="557267" y="1651382"/>
              <a:ext cx="1931479" cy="27599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400" b="1" kern="1200" baseline="0" dirty="0">
                  <a:solidFill>
                    <a:schemeClr val="tx1"/>
                  </a:solidFill>
                </a:rPr>
                <a:t>②一時使用許可証発行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54" name="角丸四角形 4"/>
          <p:cNvSpPr/>
          <p:nvPr/>
        </p:nvSpPr>
        <p:spPr>
          <a:xfrm>
            <a:off x="3865505" y="1688481"/>
            <a:ext cx="2852935" cy="208452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defTabSz="533400">
              <a:spcBef>
                <a:spcPct val="0"/>
              </a:spcBef>
              <a:spcAft>
                <a:spcPct val="35000"/>
              </a:spcAft>
            </a:pPr>
            <a:r>
              <a:rPr kumimoji="1" lang="en-US" altLang="ja-JP" sz="1200" baseline="0" dirty="0">
                <a:solidFill>
                  <a:schemeClr val="tx1"/>
                </a:solidFill>
                <a:latin typeface="+mj-ea"/>
                <a:ea typeface="+mj-ea"/>
              </a:rPr>
              <a:t> 1)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設計図面が規則に沿っているか確認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　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別紙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(5-4)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木更津霊園の設置及び管理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　　に関する条例（抜粋）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2)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霊園一時使用許可・不許可通知書発行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　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別紙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(5-5)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8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号様式（第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条第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項）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3)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霊園一時使用許可証発行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　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別紙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(5-6)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9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号様式（第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条第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項）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4)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許可証発行の旨工事業者へ連絡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74" name="タイトル 1"/>
          <p:cNvSpPr txBox="1">
            <a:spLocks/>
          </p:cNvSpPr>
          <p:nvPr/>
        </p:nvSpPr>
        <p:spPr>
          <a:xfrm>
            <a:off x="96538" y="148981"/>
            <a:ext cx="6182444" cy="482487"/>
          </a:xfrm>
          <a:prstGeom prst="rect">
            <a:avLst/>
          </a:prstGeom>
          <a:noFill/>
          <a:ln w="76200" cap="flat" cmpd="sng" algn="ctr">
            <a:noFill/>
            <a:prstDash val="solid"/>
          </a:ln>
          <a:effectLst>
            <a:innerShdw dist="50800" dir="10140000">
              <a:srgbClr val="CCFF33">
                <a:alpha val="50000"/>
              </a:srgbClr>
            </a:inn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ja-JP" altLang="en-US" b="1" dirty="0"/>
              <a:t>一般墓地内工事手続き</a:t>
            </a:r>
            <a:r>
              <a:rPr lang="ja-JP" altLang="en-US" b="1"/>
              <a:t>の流れ</a:t>
            </a:r>
            <a:endParaRPr lang="ja-JP" altLang="en-US" dirty="0"/>
          </a:p>
        </p:txBody>
      </p:sp>
      <p:sp>
        <p:nvSpPr>
          <p:cNvPr id="9" name="左矢印 8"/>
          <p:cNvSpPr/>
          <p:nvPr/>
        </p:nvSpPr>
        <p:spPr>
          <a:xfrm rot="10800000">
            <a:off x="2757290" y="1311456"/>
            <a:ext cx="980154" cy="394767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321597" y="1328631"/>
            <a:ext cx="1925815" cy="298360"/>
            <a:chOff x="548680" y="1642795"/>
            <a:chExt cx="1948653" cy="29316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8" name="角丸四角形 37"/>
            <p:cNvSpPr/>
            <p:nvPr/>
          </p:nvSpPr>
          <p:spPr>
            <a:xfrm>
              <a:off x="548680" y="1642795"/>
              <a:ext cx="1948653" cy="29316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角丸四角形 4"/>
            <p:cNvSpPr/>
            <p:nvPr/>
          </p:nvSpPr>
          <p:spPr>
            <a:xfrm>
              <a:off x="557267" y="1651382"/>
              <a:ext cx="1931479" cy="27599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①</a:t>
              </a:r>
              <a:r>
                <a:rPr kumimoji="1" lang="ja-JP" altLang="en-US" sz="1400" b="1" kern="1200" baseline="0" dirty="0">
                  <a:solidFill>
                    <a:schemeClr val="tx1"/>
                  </a:solidFill>
                </a:rPr>
                <a:t>一時使用許可申請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50" name="角丸四角形 4"/>
          <p:cNvSpPr/>
          <p:nvPr/>
        </p:nvSpPr>
        <p:spPr>
          <a:xfrm>
            <a:off x="260648" y="1609154"/>
            <a:ext cx="3464571" cy="2318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必要書類</a:t>
            </a: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】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1)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霊園一時使用許可申請書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 　</a:t>
            </a: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別紙</a:t>
            </a: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(5-1)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7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号様式（第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条第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項）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2)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一般墓地内工事施工届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　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別紙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(5-2)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号様式（第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条第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項）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3)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一般墓地使用許可証の写し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　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別紙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(5-3)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2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号様式（第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3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条）（参考）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4)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設計図面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期限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lang="ja-JP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 工事開始前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迄（③の一時使用料の納付も同様）</a:t>
            </a:r>
          </a:p>
        </p:txBody>
      </p:sp>
      <p:grpSp>
        <p:nvGrpSpPr>
          <p:cNvPr id="59" name="グループ化 58"/>
          <p:cNvGrpSpPr/>
          <p:nvPr/>
        </p:nvGrpSpPr>
        <p:grpSpPr>
          <a:xfrm>
            <a:off x="310341" y="3912879"/>
            <a:ext cx="1966531" cy="492889"/>
            <a:chOff x="548680" y="1508071"/>
            <a:chExt cx="1948653" cy="42789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0" name="角丸四角形 59"/>
            <p:cNvSpPr/>
            <p:nvPr/>
          </p:nvSpPr>
          <p:spPr>
            <a:xfrm>
              <a:off x="548680" y="1508071"/>
              <a:ext cx="1948653" cy="427893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角丸四角形 4"/>
            <p:cNvSpPr/>
            <p:nvPr/>
          </p:nvSpPr>
          <p:spPr>
            <a:xfrm>
              <a:off x="557267" y="1508074"/>
              <a:ext cx="1931478" cy="41930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③一時使用料納付</a:t>
              </a:r>
              <a:endParaRPr lang="en-US" altLang="ja-JP" sz="1400" b="1" dirty="0">
                <a:solidFill>
                  <a:schemeClr val="tx1"/>
                </a:solidFill>
              </a:endParaRPr>
            </a:p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1" lang="ja-JP" altLang="en-US" sz="1400" b="1" kern="1200" baseline="0" dirty="0">
                  <a:solidFill>
                    <a:schemeClr val="tx1"/>
                  </a:solidFill>
                </a:rPr>
                <a:t>　</a:t>
              </a:r>
              <a:r>
                <a:rPr kumimoji="1" lang="ja-JP" altLang="en-US" sz="1400" b="1" kern="1200" dirty="0">
                  <a:solidFill>
                    <a:schemeClr val="tx1"/>
                  </a:solidFill>
                </a:rPr>
                <a:t> </a:t>
              </a:r>
              <a:r>
                <a:rPr kumimoji="1" lang="ja-JP" altLang="en-US" sz="1400" b="1" kern="1200" baseline="0" dirty="0">
                  <a:solidFill>
                    <a:schemeClr val="tx1"/>
                  </a:solidFill>
                </a:rPr>
                <a:t>一時使用許可証受取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63" name="角丸四角形 4"/>
          <p:cNvSpPr/>
          <p:nvPr/>
        </p:nvSpPr>
        <p:spPr>
          <a:xfrm>
            <a:off x="260648" y="4442923"/>
            <a:ext cx="3183357" cy="85091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 1)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一時使用料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1,000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円の支払い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[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指定管理者へ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]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2)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支払いの後、②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3)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霊園一時使用許可証受取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65" name="グループ化 64"/>
          <p:cNvGrpSpPr/>
          <p:nvPr/>
        </p:nvGrpSpPr>
        <p:grpSpPr>
          <a:xfrm>
            <a:off x="339671" y="4920163"/>
            <a:ext cx="1937201" cy="319815"/>
            <a:chOff x="548680" y="1642795"/>
            <a:chExt cx="1948653" cy="29316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6" name="角丸四角形 65"/>
            <p:cNvSpPr/>
            <p:nvPr/>
          </p:nvSpPr>
          <p:spPr>
            <a:xfrm>
              <a:off x="548680" y="1642795"/>
              <a:ext cx="1948653" cy="29316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7" name="角丸四角形 4"/>
            <p:cNvSpPr/>
            <p:nvPr/>
          </p:nvSpPr>
          <p:spPr>
            <a:xfrm>
              <a:off x="557267" y="1651382"/>
              <a:ext cx="1931479" cy="27599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④工事開始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角丸四角形 4"/>
          <p:cNvSpPr/>
          <p:nvPr/>
        </p:nvSpPr>
        <p:spPr>
          <a:xfrm>
            <a:off x="260648" y="5303208"/>
            <a:ext cx="3132381" cy="8910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 1)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工事期間中は工事開始前、開始後に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　一時使用許可証を管理事務所に提示し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受付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一時使用許可証は工事中所持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or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掲示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5" name="スライド番号プレースホルダー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grpSp>
        <p:nvGrpSpPr>
          <p:cNvPr id="34" name="グループ化 33"/>
          <p:cNvGrpSpPr/>
          <p:nvPr/>
        </p:nvGrpSpPr>
        <p:grpSpPr>
          <a:xfrm>
            <a:off x="4432053" y="4531479"/>
            <a:ext cx="1936575" cy="326774"/>
            <a:chOff x="548680" y="1642795"/>
            <a:chExt cx="1948653" cy="29316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2" name="角丸四角形 41"/>
            <p:cNvSpPr/>
            <p:nvPr/>
          </p:nvSpPr>
          <p:spPr>
            <a:xfrm>
              <a:off x="548680" y="1642795"/>
              <a:ext cx="1948653" cy="29316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角丸四角形 4"/>
            <p:cNvSpPr/>
            <p:nvPr/>
          </p:nvSpPr>
          <p:spPr>
            <a:xfrm>
              <a:off x="557267" y="1651382"/>
              <a:ext cx="1931479" cy="27599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⑥施工状況確認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4426065" y="5025103"/>
            <a:ext cx="1941555" cy="318824"/>
            <a:chOff x="548680" y="1642795"/>
            <a:chExt cx="1948653" cy="29316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0" name="角丸四角形 39"/>
            <p:cNvSpPr/>
            <p:nvPr/>
          </p:nvSpPr>
          <p:spPr>
            <a:xfrm>
              <a:off x="548680" y="1642795"/>
              <a:ext cx="1948653" cy="29316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角丸四角形 4"/>
            <p:cNvSpPr/>
            <p:nvPr/>
          </p:nvSpPr>
          <p:spPr>
            <a:xfrm>
              <a:off x="557267" y="1651382"/>
              <a:ext cx="1931479" cy="27599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⑦一時使用料納付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角丸四角形 4"/>
          <p:cNvSpPr/>
          <p:nvPr/>
        </p:nvSpPr>
        <p:spPr>
          <a:xfrm>
            <a:off x="3932283" y="8156854"/>
            <a:ext cx="2582817" cy="56169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入金額を⑦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2)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の報告書（申請件数）と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  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照合・確認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354127" y="6219555"/>
            <a:ext cx="1922745" cy="311118"/>
            <a:chOff x="548680" y="1642795"/>
            <a:chExt cx="1948653" cy="29316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46" name="角丸四角形 45"/>
            <p:cNvSpPr/>
            <p:nvPr/>
          </p:nvSpPr>
          <p:spPr>
            <a:xfrm>
              <a:off x="548680" y="1642795"/>
              <a:ext cx="1948653" cy="29316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角丸四角形 4"/>
            <p:cNvSpPr/>
            <p:nvPr/>
          </p:nvSpPr>
          <p:spPr>
            <a:xfrm>
              <a:off x="557267" y="1651382"/>
              <a:ext cx="1931479" cy="27599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⑤工事完了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48" name="角丸四角形 4"/>
          <p:cNvSpPr/>
          <p:nvPr/>
        </p:nvSpPr>
        <p:spPr>
          <a:xfrm>
            <a:off x="332656" y="6580181"/>
            <a:ext cx="3140968" cy="20159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必要書類</a:t>
            </a: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】</a:t>
            </a: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1)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終了届一般墓地内工事終了届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 　</a:t>
            </a: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別紙</a:t>
            </a: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(5-7)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号様式（第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条第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6</a:t>
            </a:r>
            <a:r>
              <a:rPr lang="ja-JP" altLang="ja-JP" sz="1200" dirty="0">
                <a:solidFill>
                  <a:schemeClr val="tx1"/>
                </a:solidFill>
                <a:latin typeface="+mj-ea"/>
                <a:ea typeface="+mj-ea"/>
              </a:rPr>
              <a:t>項）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2)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霊園一時使用許可証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3)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施工状況が確認できる写真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 4)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設計に変更が生じた場合は、変更後の図面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期限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】</a:t>
            </a:r>
            <a:endParaRPr lang="ja-JP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工事完了後</a:t>
            </a:r>
            <a:r>
              <a:rPr kumimoji="1" lang="en-US" altLang="ja-JP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7</a:t>
            </a:r>
            <a:r>
              <a:rPr kumimoji="1" lang="ja-JP" altLang="en-US" sz="1200" kern="1200" baseline="0" dirty="0">
                <a:solidFill>
                  <a:schemeClr val="tx1"/>
                </a:solidFill>
                <a:latin typeface="+mj-ea"/>
                <a:ea typeface="+mj-ea"/>
              </a:rPr>
              <a:t>日以内</a:t>
            </a:r>
            <a:endParaRPr lang="ja-JP" altLang="en-US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6" name="屈折矢印 5"/>
          <p:cNvSpPr/>
          <p:nvPr/>
        </p:nvSpPr>
        <p:spPr>
          <a:xfrm rot="5400000" flipV="1">
            <a:off x="3624548" y="2817676"/>
            <a:ext cx="727487" cy="2363926"/>
          </a:xfrm>
          <a:prstGeom prst="bentUpArrow">
            <a:avLst>
              <a:gd name="adj1" fmla="val 26420"/>
              <a:gd name="adj2" fmla="val 27225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屈折矢印 61"/>
          <p:cNvSpPr/>
          <p:nvPr/>
        </p:nvSpPr>
        <p:spPr>
          <a:xfrm>
            <a:off x="2757290" y="5677520"/>
            <a:ext cx="1108215" cy="817191"/>
          </a:xfrm>
          <a:prstGeom prst="bentUpArrow">
            <a:avLst>
              <a:gd name="adj1" fmla="val 26420"/>
              <a:gd name="adj2" fmla="val 27225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屈折矢印 63"/>
          <p:cNvSpPr/>
          <p:nvPr/>
        </p:nvSpPr>
        <p:spPr>
          <a:xfrm rot="16200000" flipV="1">
            <a:off x="3429394" y="4606653"/>
            <a:ext cx="1042370" cy="829050"/>
          </a:xfrm>
          <a:prstGeom prst="bentUpArrow">
            <a:avLst>
              <a:gd name="adj1" fmla="val 26420"/>
              <a:gd name="adj2" fmla="val 27225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左矢印 69"/>
          <p:cNvSpPr/>
          <p:nvPr/>
        </p:nvSpPr>
        <p:spPr>
          <a:xfrm rot="16200000">
            <a:off x="4991358" y="7070460"/>
            <a:ext cx="534993" cy="372742"/>
          </a:xfrm>
          <a:prstGeom prst="lef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角丸四角形 78"/>
          <p:cNvSpPr/>
          <p:nvPr/>
        </p:nvSpPr>
        <p:spPr>
          <a:xfrm>
            <a:off x="3677414" y="7036875"/>
            <a:ext cx="1227389" cy="38719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木更津市</a:t>
            </a:r>
          </a:p>
        </p:txBody>
      </p:sp>
      <p:grpSp>
        <p:nvGrpSpPr>
          <p:cNvPr id="81" name="グループ化 80"/>
          <p:cNvGrpSpPr/>
          <p:nvPr/>
        </p:nvGrpSpPr>
        <p:grpSpPr>
          <a:xfrm>
            <a:off x="4427073" y="7668344"/>
            <a:ext cx="1941555" cy="324332"/>
            <a:chOff x="548680" y="1642795"/>
            <a:chExt cx="1948653" cy="293169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2" name="角丸四角形 81"/>
            <p:cNvSpPr/>
            <p:nvPr/>
          </p:nvSpPr>
          <p:spPr>
            <a:xfrm>
              <a:off x="548680" y="1642795"/>
              <a:ext cx="1948653" cy="293169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3" name="角丸四角形 4"/>
            <p:cNvSpPr/>
            <p:nvPr/>
          </p:nvSpPr>
          <p:spPr>
            <a:xfrm>
              <a:off x="557267" y="1651384"/>
              <a:ext cx="1931479" cy="275995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ja-JP" altLang="en-US" sz="1400" b="1" dirty="0">
                  <a:solidFill>
                    <a:schemeClr val="tx1"/>
                  </a:solidFill>
                </a:rPr>
                <a:t>⑧収入金確認</a:t>
              </a:r>
              <a:endParaRPr kumimoji="1" lang="en-US" altLang="ja-JP" sz="1400" b="1" kern="1200" baseline="0" dirty="0">
                <a:solidFill>
                  <a:schemeClr val="tx1"/>
                </a:solidFill>
              </a:endParaRPr>
            </a:p>
          </p:txBody>
        </p:sp>
      </p:grpSp>
      <p:sp>
        <p:nvSpPr>
          <p:cNvPr id="84" name="角丸四角形 4"/>
          <p:cNvSpPr/>
          <p:nvPr/>
        </p:nvSpPr>
        <p:spPr>
          <a:xfrm>
            <a:off x="4141751" y="5382026"/>
            <a:ext cx="2510182" cy="137075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45720" rIns="45720" bIns="45720" numCol="1" spcCol="1270" anchor="t" anchorCtr="0">
            <a:noAutofit/>
          </a:bodyPr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1)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使用料を速やかに指定金融機関へ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納入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納入時に現金等払込書兼領収書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　　を添付（別紙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(5-8)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2)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一時使用許可申請件数や使用料の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帳簿は毎月の報告書にて記載の</a:t>
            </a:r>
            <a:r>
              <a:rPr lang="ja-JP" altLang="en-US" sz="1200" dirty="0" err="1">
                <a:solidFill>
                  <a:schemeClr val="tx1"/>
                </a:solidFill>
                <a:latin typeface="+mj-ea"/>
                <a:ea typeface="+mj-ea"/>
              </a:rPr>
              <a:t>こ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と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9" name="タイトル 1"/>
          <p:cNvSpPr txBox="1">
            <a:spLocks/>
          </p:cNvSpPr>
          <p:nvPr/>
        </p:nvSpPr>
        <p:spPr>
          <a:xfrm>
            <a:off x="5652119" y="130306"/>
            <a:ext cx="1413891" cy="482487"/>
          </a:xfrm>
          <a:prstGeom prst="rect">
            <a:avLst/>
          </a:prstGeom>
          <a:noFill/>
          <a:ln w="76200" cap="flat" cmpd="sng" algn="ctr">
            <a:noFill/>
            <a:prstDash val="solid"/>
          </a:ln>
          <a:effectLst>
            <a:innerShdw dist="50800" dir="10140000">
              <a:srgbClr val="CCFF33">
                <a:alpha val="50000"/>
              </a:srgbClr>
            </a:inn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ja-JP" altLang="en-US" b="1" dirty="0"/>
              <a:t>別紙５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2720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別紙（５－１）第７号様式（第１１条第１項）</a:t>
            </a: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771174"/>
              </p:ext>
            </p:extLst>
          </p:nvPr>
        </p:nvGraphicFramePr>
        <p:xfrm>
          <a:off x="620688" y="1109341"/>
          <a:ext cx="5521090" cy="76273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文書" r:id="rId3" imgW="5934096" imgH="8197153" progId="Word.Document.12">
                  <p:embed/>
                </p:oleObj>
              </mc:Choice>
              <mc:Fallback>
                <p:oleObj name="文書" r:id="rId3" imgW="5934096" imgH="819715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0688" y="1109341"/>
                        <a:ext cx="5521090" cy="7627317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84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別紙（５－２）第１０号様式（第１１条第５項）</a:t>
            </a: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280819"/>
              </p:ext>
            </p:extLst>
          </p:nvPr>
        </p:nvGraphicFramePr>
        <p:xfrm>
          <a:off x="437009" y="1475656"/>
          <a:ext cx="5934075" cy="617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文書" r:id="rId3" imgW="5934096" imgH="6171529" progId="Word.Document.12">
                  <p:embed/>
                </p:oleObj>
              </mc:Choice>
              <mc:Fallback>
                <p:oleObj name="文書" r:id="rId3" imgW="5934096" imgH="61715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7009" y="1475656"/>
                        <a:ext cx="5934075" cy="617220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46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別紙（５－３）第２号様式（第３条）（参考）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1436"/>
              </p:ext>
            </p:extLst>
          </p:nvPr>
        </p:nvGraphicFramePr>
        <p:xfrm>
          <a:off x="836712" y="1187624"/>
          <a:ext cx="5313803" cy="7588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Document" r:id="rId3" imgW="5885901" imgH="8406265" progId="Word.Document.8">
                  <p:embed/>
                </p:oleObj>
              </mc:Choice>
              <mc:Fallback>
                <p:oleObj name="Document" r:id="rId3" imgW="5885901" imgH="840626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6712" y="1187624"/>
                        <a:ext cx="5313803" cy="7588076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33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340" y="200720"/>
            <a:ext cx="6182444" cy="482487"/>
          </a:xfrm>
        </p:spPr>
        <p:txBody>
          <a:bodyPr/>
          <a:lstStyle/>
          <a:p>
            <a:r>
              <a:rPr kumimoji="1" lang="ja-JP" altLang="en-US" b="1" dirty="0"/>
              <a:t>別紙（５－４）木更津霊園の設置及び管理に</a:t>
            </a:r>
            <a:br>
              <a:rPr kumimoji="1" lang="en-US" altLang="ja-JP" b="1" dirty="0"/>
            </a:br>
            <a:r>
              <a:rPr kumimoji="1" lang="ja-JP" altLang="en-US" b="1" dirty="0"/>
              <a:t>関する条例施工規則</a:t>
            </a:r>
            <a:r>
              <a:rPr lang="ja-JP" altLang="en-US" b="1" dirty="0"/>
              <a:t>（抜粋）</a:t>
            </a:r>
            <a:endParaRPr kumimoji="1" lang="ja-JP" altLang="en-US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620688" y="1259632"/>
            <a:ext cx="5606380" cy="526297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27000"/>
            <a:br>
              <a:rPr lang="ja-JP" altLang="en-US" sz="1200" dirty="0"/>
            </a:br>
            <a:r>
              <a:rPr lang="ja-JP" altLang="en-US" sz="1200" dirty="0"/>
              <a:t>（普通墓地の設備）</a:t>
            </a:r>
          </a:p>
          <a:p>
            <a:pPr marL="127000" indent="-127000"/>
            <a:r>
              <a:rPr lang="ja-JP" altLang="en-US" sz="1200" b="1" dirty="0"/>
              <a:t>第６条</a:t>
            </a:r>
            <a:r>
              <a:rPr lang="ja-JP" altLang="en-US" sz="1200" dirty="0"/>
              <a:t>　普通墓地の使用許可を受けた者は、使用場所の区画を明らかにするため囲障を設けなければならない。</a:t>
            </a:r>
          </a:p>
          <a:p>
            <a:pPr marL="127000" indent="-127000"/>
            <a:r>
              <a:rPr lang="ja-JP" altLang="en-US" sz="1200" dirty="0"/>
              <a:t>２　普通墓地の使用許可を受けた者は、使用場所に墓碑等を設ける場合は、次に掲げる基準によらなければならない。ただし、市長の許可を受けて既設の墓碑、囲障等を移設する場合は、この限りでない。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１</a:t>
            </a:r>
            <a:r>
              <a:rPr lang="en-US" altLang="ja-JP" sz="1200" dirty="0"/>
              <a:t>)</a:t>
            </a:r>
            <a:r>
              <a:rPr lang="ja-JP" altLang="en-US" sz="1200" dirty="0"/>
              <a:t>　墓碑及びこれに類する設備の高さは、３メートル以内とする。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２</a:t>
            </a:r>
            <a:r>
              <a:rPr lang="en-US" altLang="ja-JP" sz="1200" dirty="0"/>
              <a:t>)</a:t>
            </a:r>
            <a:r>
              <a:rPr lang="ja-JP" altLang="en-US" sz="1200" dirty="0"/>
              <a:t>　盛土の高さは、</a:t>
            </a:r>
            <a:r>
              <a:rPr lang="en-US" altLang="ja-JP" sz="1200" dirty="0"/>
              <a:t>0.35</a:t>
            </a:r>
            <a:r>
              <a:rPr lang="ja-JP" altLang="en-US" sz="1200" dirty="0"/>
              <a:t>メートル以内とする。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３</a:t>
            </a:r>
            <a:r>
              <a:rPr lang="en-US" altLang="ja-JP" sz="1200" dirty="0"/>
              <a:t>)</a:t>
            </a:r>
            <a:r>
              <a:rPr lang="ja-JP" altLang="en-US" sz="1200" dirty="0"/>
              <a:t>　囲障の高さは、</a:t>
            </a:r>
            <a:r>
              <a:rPr lang="en-US" altLang="ja-JP" sz="1200" dirty="0"/>
              <a:t>0.9</a:t>
            </a:r>
            <a:r>
              <a:rPr lang="ja-JP" altLang="en-US" sz="1200" dirty="0"/>
              <a:t>メートル以内とし、周囲の土留工事等は、石又はコンクリートその他これに類する材料を用い、崩壊しないよう施工しなければならない。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４</a:t>
            </a:r>
            <a:r>
              <a:rPr lang="en-US" altLang="ja-JP" sz="1200" dirty="0"/>
              <a:t>)</a:t>
            </a:r>
            <a:r>
              <a:rPr lang="ja-JP" altLang="en-US" sz="1200" dirty="0"/>
              <a:t>　樹木の高さは、３メートル以内とし、他の一般墓地又は通路に枝が出ないものとする。</a:t>
            </a:r>
          </a:p>
          <a:p>
            <a:pPr marL="127000" indent="-127000"/>
            <a:r>
              <a:rPr lang="ja-JP" altLang="en-US" sz="1200" dirty="0"/>
              <a:t>３　前項各号に規定する高さは、地盤面から設備の最高部までとする。</a:t>
            </a:r>
          </a:p>
          <a:p>
            <a:pPr algn="r"/>
            <a:r>
              <a:rPr lang="ja-JP" altLang="en-US" sz="1200" dirty="0"/>
              <a:t>条履歴　</a:t>
            </a:r>
          </a:p>
          <a:p>
            <a:pPr marL="127000"/>
            <a:br>
              <a:rPr lang="ja-JP" altLang="en-US" sz="1200" dirty="0"/>
            </a:br>
            <a:r>
              <a:rPr lang="ja-JP" altLang="en-US" sz="1200" dirty="0"/>
              <a:t>（芝生墓地の設備）</a:t>
            </a:r>
          </a:p>
          <a:p>
            <a:pPr marL="127000" indent="-127000"/>
            <a:r>
              <a:rPr lang="ja-JP" altLang="en-US" sz="1200" b="1" dirty="0"/>
              <a:t>第７条</a:t>
            </a:r>
            <a:r>
              <a:rPr lang="ja-JP" altLang="en-US" sz="1200" dirty="0"/>
              <a:t>　芝生墓地の使用許可を受けた者は、使用場所に墓碑等を設ける場合は、次に掲げる基準によらなければならない。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１</a:t>
            </a:r>
            <a:r>
              <a:rPr lang="en-US" altLang="ja-JP" sz="1200" dirty="0"/>
              <a:t>)</a:t>
            </a:r>
            <a:r>
              <a:rPr lang="ja-JP" altLang="en-US" sz="1200" dirty="0"/>
              <a:t>　納骨施設（カロート及びカロートの蓋を含む。）の原状を変更してはならない。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２</a:t>
            </a:r>
            <a:r>
              <a:rPr lang="en-US" altLang="ja-JP" sz="1200" dirty="0"/>
              <a:t>)</a:t>
            </a:r>
            <a:r>
              <a:rPr lang="ja-JP" altLang="en-US" sz="1200" dirty="0"/>
              <a:t>　台石の上に付設する墓碑は１基とし、その高さは</a:t>
            </a:r>
            <a:r>
              <a:rPr lang="en-US" altLang="ja-JP" sz="1200" dirty="0"/>
              <a:t>0.65</a:t>
            </a:r>
            <a:r>
              <a:rPr lang="ja-JP" altLang="en-US" sz="1200" dirty="0"/>
              <a:t>メートル以内とする。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３</a:t>
            </a:r>
            <a:r>
              <a:rPr lang="en-US" altLang="ja-JP" sz="1200" dirty="0"/>
              <a:t>)</a:t>
            </a:r>
            <a:r>
              <a:rPr lang="ja-JP" altLang="en-US" sz="1200" dirty="0"/>
              <a:t>　台石及び拝石の高さは</a:t>
            </a:r>
            <a:r>
              <a:rPr lang="en-US" altLang="ja-JP" sz="1200" dirty="0"/>
              <a:t>0.15</a:t>
            </a:r>
            <a:r>
              <a:rPr lang="ja-JP" altLang="en-US" sz="1200" dirty="0"/>
              <a:t>メートル以内とする。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４</a:t>
            </a:r>
            <a:r>
              <a:rPr lang="en-US" altLang="ja-JP" sz="1200" dirty="0"/>
              <a:t>)</a:t>
            </a:r>
            <a:r>
              <a:rPr lang="ja-JP" altLang="en-US" sz="1200" dirty="0"/>
              <a:t>　墓碑、台石及び拝石の大きさは納骨施設の範囲とする。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５</a:t>
            </a:r>
            <a:r>
              <a:rPr lang="en-US" altLang="ja-JP" sz="1200" dirty="0"/>
              <a:t>)</a:t>
            </a:r>
            <a:r>
              <a:rPr lang="ja-JP" altLang="en-US" sz="1200" dirty="0"/>
              <a:t>　香立て及び花立ては１基又は１対とし、台石又は拝石の上に置かなければならない。</a:t>
            </a:r>
          </a:p>
          <a:p>
            <a:pPr marL="254000" indent="-127000"/>
            <a:r>
              <a:rPr lang="en-US" altLang="ja-JP" sz="1200" dirty="0"/>
              <a:t>(</a:t>
            </a:r>
            <a:r>
              <a:rPr lang="ja-JP" altLang="en-US" sz="1200" dirty="0"/>
              <a:t>６</a:t>
            </a:r>
            <a:r>
              <a:rPr lang="en-US" altLang="ja-JP" sz="1200" dirty="0"/>
              <a:t>)</a:t>
            </a:r>
            <a:r>
              <a:rPr lang="ja-JP" altLang="en-US" sz="1200" dirty="0"/>
              <a:t>　墓碑、台石、拝石、香立て及び花立て以外の設置は、一切してはならない。</a:t>
            </a:r>
          </a:p>
          <a:p>
            <a:pPr marL="127000" indent="-127000"/>
            <a:r>
              <a:rPr lang="ja-JP" altLang="en-US" sz="1200" dirty="0"/>
              <a:t>２　前項第２号及び第３号に規定する高さは、納骨施設の表面から設備の最高部までとする。</a:t>
            </a:r>
            <a:endParaRPr lang="ja-JP" altLang="en-US" sz="12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76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別紙（５－５）第８号様式（第１１条第２項）</a:t>
            </a: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658809"/>
              </p:ext>
            </p:extLst>
          </p:nvPr>
        </p:nvGraphicFramePr>
        <p:xfrm>
          <a:off x="908720" y="1115616"/>
          <a:ext cx="5140648" cy="76109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文書" r:id="rId3" imgW="5753905" imgH="8519640" progId="Word.Document.12">
                  <p:embed/>
                </p:oleObj>
              </mc:Choice>
              <mc:Fallback>
                <p:oleObj name="文書" r:id="rId3" imgW="5753905" imgH="851964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720" y="1115616"/>
                        <a:ext cx="5140648" cy="7610994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47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別紙（５－６）第９号様式（第１１条第３項）</a:t>
            </a: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666995"/>
              </p:ext>
            </p:extLst>
          </p:nvPr>
        </p:nvGraphicFramePr>
        <p:xfrm>
          <a:off x="980728" y="1187624"/>
          <a:ext cx="5055269" cy="76045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文書" r:id="rId3" imgW="5934096" imgH="8926708" progId="Word.Document.12">
                  <p:embed/>
                </p:oleObj>
              </mc:Choice>
              <mc:Fallback>
                <p:oleObj name="文書" r:id="rId3" imgW="5934096" imgH="89267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0728" y="1187624"/>
                        <a:ext cx="5055269" cy="7604541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690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別紙（５－７）</a:t>
            </a:r>
            <a:r>
              <a:rPr lang="ja-JP" altLang="ja-JP" b="1" dirty="0"/>
              <a:t>第１１号様式（第１１条第６項）</a:t>
            </a:r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536568"/>
              </p:ext>
            </p:extLst>
          </p:nvPr>
        </p:nvGraphicFramePr>
        <p:xfrm>
          <a:off x="764704" y="1115616"/>
          <a:ext cx="5396830" cy="7507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文書" r:id="rId3" imgW="5753905" imgH="8006036" progId="Word.Document.12">
                  <p:embed/>
                </p:oleObj>
              </mc:Choice>
              <mc:Fallback>
                <p:oleObj name="文書" r:id="rId3" imgW="5753905" imgH="800603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4704" y="1115616"/>
                        <a:ext cx="5396830" cy="7507920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847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1" dirty="0"/>
              <a:t>別紙（５－８）</a:t>
            </a:r>
            <a:r>
              <a:rPr lang="ja-JP" altLang="en-US" b="1" dirty="0"/>
              <a:t>現金等払込書兼領収書</a:t>
            </a:r>
            <a:endParaRPr lang="ja-JP" altLang="ja-JP" b="1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182996"/>
              </p:ext>
            </p:extLst>
          </p:nvPr>
        </p:nvGraphicFramePr>
        <p:xfrm>
          <a:off x="377921" y="1259632"/>
          <a:ext cx="5993163" cy="3957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Document" r:id="rId4" imgW="8011794" imgH="5291017" progId="Word.Document.8">
                  <p:embed/>
                </p:oleObj>
              </mc:Choice>
              <mc:Fallback>
                <p:oleObj name="Document" r:id="rId4" imgW="8011794" imgH="5291017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921" y="1259632"/>
                        <a:ext cx="5993163" cy="395798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80AAA-29E1-42E2-8F4B-3D110437276B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538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オータム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12847</TotalTime>
  <Words>246</Words>
  <Application>Microsoft Office PowerPoint</Application>
  <PresentationFormat>画面に合わせる (4:3)</PresentationFormat>
  <Paragraphs>92</Paragraphs>
  <Slides>9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Office ​​テーマ</vt:lpstr>
      <vt:lpstr>文書</vt:lpstr>
      <vt:lpstr>Document</vt:lpstr>
      <vt:lpstr>PowerPoint プレゼンテーション</vt:lpstr>
      <vt:lpstr>別紙（５－１）第７号様式（第１１条第１項）</vt:lpstr>
      <vt:lpstr>別紙（５－２）第１０号様式（第１１条第５項）</vt:lpstr>
      <vt:lpstr>別紙（５－３）第２号様式（第３条）（参考）</vt:lpstr>
      <vt:lpstr>別紙（５－４）木更津霊園の設置及び管理に 関する条例施工規則（抜粋）</vt:lpstr>
      <vt:lpstr>別紙（５－５）第８号様式（第１１条第２項）</vt:lpstr>
      <vt:lpstr>別紙（５－６）第９号様式（第１１条第３項）</vt:lpstr>
      <vt:lpstr>別紙（５－７）第１１号様式（第１１条第６項）</vt:lpstr>
      <vt:lpstr>別紙（５－８）現金等払込書兼領収書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平成２７年度　木更津市霊園合葬式墓地公募のしおり 最後まで、よく読んでからお申込ください。</dc:title>
  <dc:creator>setup</dc:creator>
  <cp:lastModifiedBy>MF20-0102</cp:lastModifiedBy>
  <cp:revision>578</cp:revision>
  <cp:lastPrinted>2017-05-12T00:55:10Z</cp:lastPrinted>
  <dcterms:created xsi:type="dcterms:W3CDTF">2015-08-04T07:13:46Z</dcterms:created>
  <dcterms:modified xsi:type="dcterms:W3CDTF">2023-05-23T07:43:27Z</dcterms:modified>
</cp:coreProperties>
</file>