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8" r:id="rId4"/>
    <p:sldId id="259"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千葉県" initials="c" lastIdx="2" clrIdx="0">
    <p:extLst>
      <p:ext uri="{19B8F6BF-5375-455C-9EA6-DF929625EA0E}">
        <p15:presenceInfo xmlns:p15="http://schemas.microsoft.com/office/powerpoint/2012/main" userId="千葉県"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B66"/>
    <a:srgbClr val="F69008"/>
    <a:srgbClr val="FF8A09"/>
    <a:srgbClr val="202C22"/>
    <a:srgbClr val="526E52"/>
    <a:srgbClr val="243024"/>
    <a:srgbClr val="1F231F"/>
    <a:srgbClr val="121412"/>
    <a:srgbClr val="0D0D0D"/>
    <a:srgbClr val="FFF3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4660"/>
  </p:normalViewPr>
  <p:slideViewPr>
    <p:cSldViewPr snapToGrid="0">
      <p:cViewPr>
        <p:scale>
          <a:sx n="66" d="100"/>
          <a:sy n="66" d="100"/>
        </p:scale>
        <p:origin x="1998"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06583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068826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509869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402636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943561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388945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458180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6260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00027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61076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53092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32A743C-CB9E-48A9-9CD7-33BF9E4D86E5}" type="datetimeFigureOut">
              <a:rPr kumimoji="1" lang="ja-JP" altLang="en-US" smtClean="0"/>
              <a:t>2023/1/26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8860566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E1E618D4-42D7-4BCB-8A1B-8710F34BDF68}"/>
              </a:ext>
            </a:extLst>
          </p:cNvPr>
          <p:cNvPicPr>
            <a:picLocks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43578" y="216827"/>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E40148A-7016-4099-B375-160E46F9C51C}"/>
              </a:ext>
            </a:extLst>
          </p:cNvPr>
          <p:cNvPicPr>
            <a:picLocks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358027" y="59141"/>
            <a:ext cx="792000" cy="720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FB1E7EC5-B959-49A6-B0A6-B827F871D37D}"/>
              </a:ext>
            </a:extLst>
          </p:cNvPr>
          <p:cNvSpPr>
            <a:spLocks noGrp="1"/>
          </p:cNvSpPr>
          <p:nvPr>
            <p:ph type="ctrTitle"/>
          </p:nvPr>
        </p:nvSpPr>
        <p:spPr>
          <a:xfrm>
            <a:off x="238062" y="1214117"/>
            <a:ext cx="6362163" cy="744955"/>
          </a:xfrm>
          <a:ln>
            <a:noFill/>
          </a:ln>
        </p:spPr>
        <p:txBody>
          <a:bodyPr>
            <a:noAutofit/>
          </a:bodyPr>
          <a:lstStyle/>
          <a:p>
            <a:pPr>
              <a:lnSpc>
                <a:spcPct val="110000"/>
              </a:lnSpc>
            </a:pPr>
            <a:br>
              <a:rPr kumimoji="1" lang="en-US" altLang="ja-JP" sz="3200" b="1" dirty="0">
                <a:ln w="82550">
                  <a:solidFill>
                    <a:srgbClr val="202C22"/>
                  </a:solidFill>
                </a:ln>
                <a:latin typeface="BIZ UDPゴシック" panose="020B0400000000000000" pitchFamily="50" charset="-128"/>
                <a:ea typeface="BIZ UDPゴシック" panose="020B0400000000000000" pitchFamily="50" charset="-128"/>
              </a:rPr>
            </a:br>
            <a:br>
              <a:rPr lang="en-US" altLang="ja-JP" sz="3200" b="1" dirty="0">
                <a:ln w="82550">
                  <a:solidFill>
                    <a:srgbClr val="202C22"/>
                  </a:solidFill>
                </a:ln>
                <a:latin typeface="BIZ UDPゴシック" panose="020B0400000000000000" pitchFamily="50" charset="-128"/>
                <a:ea typeface="BIZ UDPゴシック" panose="020B0400000000000000" pitchFamily="50" charset="-128"/>
              </a:rPr>
            </a:br>
            <a:r>
              <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rPr>
              <a:t>肥料価格高騰対策のごあんない</a:t>
            </a:r>
            <a:br>
              <a:rPr kumimoji="1" lang="en-US" altLang="ja-JP" sz="3200" b="1" dirty="0">
                <a:ln w="82550">
                  <a:solidFill>
                    <a:srgbClr val="202C22"/>
                  </a:solidFill>
                </a:ln>
                <a:latin typeface="BIZ UDPゴシック" panose="020B0400000000000000" pitchFamily="50" charset="-128"/>
                <a:ea typeface="BIZ UDPゴシック" panose="020B0400000000000000" pitchFamily="50" charset="-128"/>
              </a:rPr>
            </a:br>
            <a:endPar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7952536A-D68D-46FC-9F20-9279CE7FDBF0}"/>
              </a:ext>
            </a:extLst>
          </p:cNvPr>
          <p:cNvSpPr/>
          <p:nvPr/>
        </p:nvSpPr>
        <p:spPr>
          <a:xfrm>
            <a:off x="110654" y="1549126"/>
            <a:ext cx="6565900" cy="844776"/>
          </a:xfrm>
          <a:prstGeom prst="roundRect">
            <a:avLst/>
          </a:prstGeom>
          <a:solidFill>
            <a:schemeClr val="bg1"/>
          </a:solidFill>
          <a:ln w="44450" cmpd="sng">
            <a:solidFill>
              <a:srgbClr val="3A851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8" name="正方形/長方形 27">
            <a:extLst>
              <a:ext uri="{FF2B5EF4-FFF2-40B4-BE49-F238E27FC236}">
                <a16:creationId xmlns:a16="http://schemas.microsoft.com/office/drawing/2014/main" id="{134EA117-36AD-4EA6-A6A9-CB90F0684AA1}"/>
              </a:ext>
            </a:extLst>
          </p:cNvPr>
          <p:cNvSpPr/>
          <p:nvPr/>
        </p:nvSpPr>
        <p:spPr>
          <a:xfrm flipV="1">
            <a:off x="146883" y="3030709"/>
            <a:ext cx="6531864" cy="135517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0" name="矢印: 五方向 29">
            <a:extLst>
              <a:ext uri="{FF2B5EF4-FFF2-40B4-BE49-F238E27FC236}">
                <a16:creationId xmlns:a16="http://schemas.microsoft.com/office/drawing/2014/main" id="{60538687-AD17-4744-89A8-DE34AF74C3F8}"/>
              </a:ext>
            </a:extLst>
          </p:cNvPr>
          <p:cNvSpPr/>
          <p:nvPr/>
        </p:nvSpPr>
        <p:spPr>
          <a:xfrm>
            <a:off x="294237" y="2785991"/>
            <a:ext cx="291843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支援の対象となる肥料</a:t>
            </a:r>
          </a:p>
        </p:txBody>
      </p:sp>
      <p:sp>
        <p:nvSpPr>
          <p:cNvPr id="31" name="正方形/長方形 30">
            <a:extLst>
              <a:ext uri="{FF2B5EF4-FFF2-40B4-BE49-F238E27FC236}">
                <a16:creationId xmlns:a16="http://schemas.microsoft.com/office/drawing/2014/main" id="{51B2CDD0-7E9F-4CE8-9605-DA87324658B3}"/>
              </a:ext>
            </a:extLst>
          </p:cNvPr>
          <p:cNvSpPr/>
          <p:nvPr/>
        </p:nvSpPr>
        <p:spPr>
          <a:xfrm flipV="1">
            <a:off x="135874" y="4719125"/>
            <a:ext cx="6528512" cy="192338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33" name="矢印: 五方向 32">
            <a:extLst>
              <a:ext uri="{FF2B5EF4-FFF2-40B4-BE49-F238E27FC236}">
                <a16:creationId xmlns:a16="http://schemas.microsoft.com/office/drawing/2014/main" id="{EEDF2E6F-9508-42DF-8863-983FA0DC8305}"/>
              </a:ext>
            </a:extLst>
          </p:cNvPr>
          <p:cNvSpPr/>
          <p:nvPr/>
        </p:nvSpPr>
        <p:spPr>
          <a:xfrm>
            <a:off x="262064" y="4508804"/>
            <a:ext cx="154039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支援の内容</a:t>
            </a:r>
          </a:p>
        </p:txBody>
      </p:sp>
      <p:sp>
        <p:nvSpPr>
          <p:cNvPr id="16" name="正方形/長方形 15">
            <a:extLst>
              <a:ext uri="{FF2B5EF4-FFF2-40B4-BE49-F238E27FC236}">
                <a16:creationId xmlns:a16="http://schemas.microsoft.com/office/drawing/2014/main" id="{32F71D0B-D8CB-4CFE-B985-3C27E42D9DAF}"/>
              </a:ext>
            </a:extLst>
          </p:cNvPr>
          <p:cNvSpPr/>
          <p:nvPr/>
        </p:nvSpPr>
        <p:spPr>
          <a:xfrm flipV="1">
            <a:off x="156159" y="6950547"/>
            <a:ext cx="6520277" cy="221481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8" name="矢印: 五方向 17">
            <a:extLst>
              <a:ext uri="{FF2B5EF4-FFF2-40B4-BE49-F238E27FC236}">
                <a16:creationId xmlns:a16="http://schemas.microsoft.com/office/drawing/2014/main" id="{2D85C27F-AA44-4205-BF18-22558C58AF55}"/>
              </a:ext>
            </a:extLst>
          </p:cNvPr>
          <p:cNvSpPr/>
          <p:nvPr/>
        </p:nvSpPr>
        <p:spPr>
          <a:xfrm>
            <a:off x="259563" y="6762648"/>
            <a:ext cx="2308923"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申請に必要なもの</a:t>
            </a:r>
          </a:p>
        </p:txBody>
      </p:sp>
      <p:cxnSp>
        <p:nvCxnSpPr>
          <p:cNvPr id="6" name="直線矢印コネクタ 5">
            <a:extLst>
              <a:ext uri="{FF2B5EF4-FFF2-40B4-BE49-F238E27FC236}">
                <a16:creationId xmlns:a16="http://schemas.microsoft.com/office/drawing/2014/main" id="{C2957BB8-CD4C-40F9-B2E3-3EB7A2CD9391}"/>
              </a:ext>
            </a:extLst>
          </p:cNvPr>
          <p:cNvCxnSpPr>
            <a:cxnSpLocks/>
          </p:cNvCxnSpPr>
          <p:nvPr/>
        </p:nvCxnSpPr>
        <p:spPr>
          <a:xfrm flipV="1">
            <a:off x="2226458" y="9484270"/>
            <a:ext cx="4442574" cy="7758"/>
          </a:xfrm>
          <a:prstGeom prst="straightConnector1">
            <a:avLst/>
          </a:prstGeom>
          <a:ln w="38100">
            <a:solidFill>
              <a:srgbClr val="FABB66"/>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03043AAA-AE94-4DB1-8EDC-6C9A01C82F40}"/>
              </a:ext>
            </a:extLst>
          </p:cNvPr>
          <p:cNvSpPr txBox="1"/>
          <p:nvPr/>
        </p:nvSpPr>
        <p:spPr>
          <a:xfrm>
            <a:off x="4887052" y="9209131"/>
            <a:ext cx="1595309"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次のページを参照</a:t>
            </a:r>
          </a:p>
        </p:txBody>
      </p:sp>
      <p:sp>
        <p:nvSpPr>
          <p:cNvPr id="35" name="テキスト ボックス 34">
            <a:extLst>
              <a:ext uri="{FF2B5EF4-FFF2-40B4-BE49-F238E27FC236}">
                <a16:creationId xmlns:a16="http://schemas.microsoft.com/office/drawing/2014/main" id="{A7472EE5-C023-4BC1-ADAB-92070E9538CC}"/>
              </a:ext>
            </a:extLst>
          </p:cNvPr>
          <p:cNvSpPr txBox="1"/>
          <p:nvPr/>
        </p:nvSpPr>
        <p:spPr>
          <a:xfrm>
            <a:off x="996945" y="5896009"/>
            <a:ext cx="332491"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90F698A3-82FC-4A4A-8F67-CBB1631C29E7}"/>
              </a:ext>
            </a:extLst>
          </p:cNvPr>
          <p:cNvSpPr/>
          <p:nvPr/>
        </p:nvSpPr>
        <p:spPr>
          <a:xfrm>
            <a:off x="238062" y="5880181"/>
            <a:ext cx="794199" cy="29457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支援金</a:t>
            </a:r>
          </a:p>
        </p:txBody>
      </p:sp>
      <p:sp>
        <p:nvSpPr>
          <p:cNvPr id="39" name="大かっこ 38">
            <a:extLst>
              <a:ext uri="{FF2B5EF4-FFF2-40B4-BE49-F238E27FC236}">
                <a16:creationId xmlns:a16="http://schemas.microsoft.com/office/drawing/2014/main" id="{7F25A3B5-9F9B-44B8-B022-BAF02F9EB705}"/>
              </a:ext>
            </a:extLst>
          </p:cNvPr>
          <p:cNvSpPr/>
          <p:nvPr/>
        </p:nvSpPr>
        <p:spPr>
          <a:xfrm>
            <a:off x="1294120" y="5643971"/>
            <a:ext cx="4841296" cy="77347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5" name="タイトル 1">
            <a:extLst>
              <a:ext uri="{FF2B5EF4-FFF2-40B4-BE49-F238E27FC236}">
                <a16:creationId xmlns:a16="http://schemas.microsoft.com/office/drawing/2014/main" id="{9485ADF1-3526-4AB0-A941-7ECFAAEBFE54}"/>
              </a:ext>
            </a:extLst>
          </p:cNvPr>
          <p:cNvSpPr txBox="1">
            <a:spLocks/>
          </p:cNvSpPr>
          <p:nvPr/>
        </p:nvSpPr>
        <p:spPr>
          <a:xfrm>
            <a:off x="207369" y="1254103"/>
            <a:ext cx="6362163" cy="744955"/>
          </a:xfrm>
          <a:prstGeom prst="rect">
            <a:avLst/>
          </a:prstGeom>
          <a:ln>
            <a:noFill/>
          </a:ln>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10000"/>
              </a:lnSpc>
            </a:pPr>
            <a:r>
              <a:rPr lang="ja-JP" altLang="en-US" sz="3200" b="1" dirty="0">
                <a:solidFill>
                  <a:srgbClr val="C9E77D"/>
                </a:solidFill>
                <a:latin typeface="BIZ UDPゴシック" panose="020B0400000000000000" pitchFamily="50" charset="-128"/>
                <a:ea typeface="BIZ UDPゴシック" panose="020B0400000000000000" pitchFamily="50" charset="-128"/>
              </a:rPr>
              <a:t>肥料価格高騰対策</a:t>
            </a:r>
            <a:r>
              <a:rPr lang="ja-JP" altLang="en-US" sz="3200" b="1" dirty="0">
                <a:solidFill>
                  <a:schemeClr val="bg1"/>
                </a:solidFill>
                <a:latin typeface="BIZ UDPゴシック" panose="020B0400000000000000" pitchFamily="50" charset="-128"/>
                <a:ea typeface="BIZ UDPゴシック" panose="020B0400000000000000" pitchFamily="50" charset="-128"/>
              </a:rPr>
              <a:t>のごあんない</a:t>
            </a:r>
            <a:br>
              <a:rPr lang="en-US" altLang="ja-JP" sz="3200" b="1" dirty="0">
                <a:solidFill>
                  <a:schemeClr val="bg1"/>
                </a:solidFill>
                <a:latin typeface="BIZ UDPゴシック" panose="020B0400000000000000" pitchFamily="50" charset="-128"/>
                <a:ea typeface="BIZ UDPゴシック" panose="020B0400000000000000" pitchFamily="50" charset="-128"/>
              </a:rPr>
            </a:br>
            <a:endParaRPr lang="ja-JP" altLang="en-US" sz="3200" b="1" dirty="0">
              <a:solidFill>
                <a:schemeClr val="bg1"/>
              </a:solidFill>
              <a:latin typeface="BIZ UDPゴシック" panose="020B0400000000000000" pitchFamily="50" charset="-128"/>
              <a:ea typeface="BIZ UDPゴシック" panose="020B0400000000000000" pitchFamily="50" charset="-128"/>
            </a:endParaRPr>
          </a:p>
        </p:txBody>
      </p:sp>
      <p:cxnSp>
        <p:nvCxnSpPr>
          <p:cNvPr id="5" name="直線コネクタ 4">
            <a:extLst>
              <a:ext uri="{FF2B5EF4-FFF2-40B4-BE49-F238E27FC236}">
                <a16:creationId xmlns:a16="http://schemas.microsoft.com/office/drawing/2014/main" id="{3B0506C5-64F9-4CBB-A270-3084A8ABF565}"/>
              </a:ext>
            </a:extLst>
          </p:cNvPr>
          <p:cNvCxnSpPr>
            <a:cxnSpLocks/>
          </p:cNvCxnSpPr>
          <p:nvPr/>
        </p:nvCxnSpPr>
        <p:spPr>
          <a:xfrm>
            <a:off x="572974" y="1810415"/>
            <a:ext cx="1619041" cy="2998"/>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9B90211-5BA3-4584-9C26-3141B476E620}"/>
              </a:ext>
            </a:extLst>
          </p:cNvPr>
          <p:cNvSpPr txBox="1"/>
          <p:nvPr/>
        </p:nvSpPr>
        <p:spPr>
          <a:xfrm>
            <a:off x="248677" y="1598488"/>
            <a:ext cx="6351547" cy="784830"/>
          </a:xfrm>
          <a:prstGeom prst="rect">
            <a:avLst/>
          </a:prstGeom>
          <a:noFill/>
        </p:spPr>
        <p:txBody>
          <a:bodyPr wrap="square" rtlCol="0">
            <a:spAutoFit/>
          </a:bodyPr>
          <a:lstStyle/>
          <a:p>
            <a:pPr>
              <a:lnSpc>
                <a:spcPct val="125000"/>
              </a:lnSpc>
            </a:pPr>
            <a:r>
              <a:rPr kumimoji="1" lang="ja-JP" altLang="en-US" dirty="0">
                <a:latin typeface="BIZ UDPゴシック" panose="020B0400000000000000" pitchFamily="50" charset="-128"/>
                <a:ea typeface="BIZ UDPゴシック" panose="020B0400000000000000" pitchFamily="50" charset="-128"/>
              </a:rPr>
              <a:t>　化学肥料の低減に向けて取り組む農業者</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の皆様の</a:t>
            </a:r>
            <a:r>
              <a:rPr kumimoji="1" lang="ja-JP" altLang="en-US" b="1" dirty="0">
                <a:latin typeface="BIZ UDPゴシック" panose="020B0400000000000000" pitchFamily="50" charset="-128"/>
                <a:ea typeface="BIZ UDPゴシック" panose="020B0400000000000000" pitchFamily="50" charset="-128"/>
              </a:rPr>
              <a:t>肥料費を支援</a:t>
            </a:r>
            <a:r>
              <a:rPr kumimoji="1" lang="ja-JP" altLang="en-US" dirty="0">
                <a:latin typeface="BIZ UDPゴシック" panose="020B0400000000000000" pitchFamily="50" charset="-128"/>
                <a:ea typeface="BIZ UDPゴシック" panose="020B0400000000000000" pitchFamily="50" charset="-128"/>
              </a:rPr>
              <a:t>します。</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原則、農産物の販売実績があることが前提となります。</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42" name="直線コネクタ 41">
            <a:extLst>
              <a:ext uri="{FF2B5EF4-FFF2-40B4-BE49-F238E27FC236}">
                <a16:creationId xmlns:a16="http://schemas.microsoft.com/office/drawing/2014/main" id="{243A19D7-D11D-4842-AC66-72B28BB37CB2}"/>
              </a:ext>
            </a:extLst>
          </p:cNvPr>
          <p:cNvCxnSpPr>
            <a:cxnSpLocks/>
          </p:cNvCxnSpPr>
          <p:nvPr/>
        </p:nvCxnSpPr>
        <p:spPr>
          <a:xfrm flipV="1">
            <a:off x="572974" y="3422525"/>
            <a:ext cx="3921079" cy="2368"/>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973E253A-215C-4F1D-BA77-02A3F322EF2A}"/>
              </a:ext>
            </a:extLst>
          </p:cNvPr>
          <p:cNvSpPr txBox="1"/>
          <p:nvPr/>
        </p:nvSpPr>
        <p:spPr>
          <a:xfrm>
            <a:off x="471544" y="3217915"/>
            <a:ext cx="6249821" cy="1154162"/>
          </a:xfrm>
          <a:prstGeom prst="rect">
            <a:avLst/>
          </a:prstGeom>
          <a:noFill/>
        </p:spPr>
        <p:txBody>
          <a:bodyPr wrap="square" rtlCol="0">
            <a:spAutoFit/>
          </a:bodyPr>
          <a:lstStyle/>
          <a:p>
            <a:r>
              <a:rPr kumimoji="1" lang="ja-JP" altLang="en-US" sz="1900" b="1" dirty="0">
                <a:latin typeface="BIZ UDPゴシック" panose="020B0400000000000000" pitchFamily="50" charset="-128"/>
                <a:ea typeface="BIZ UDPゴシック" panose="020B0400000000000000" pitchFamily="50" charset="-128"/>
              </a:rPr>
              <a:t>令和４年１１月</a:t>
            </a:r>
            <a:r>
              <a:rPr kumimoji="1" lang="ja-JP" altLang="en-US" sz="1600" dirty="0">
                <a:latin typeface="BIZ UDPゴシック" panose="020B0400000000000000" pitchFamily="50" charset="-128"/>
                <a:ea typeface="BIZ UDPゴシック" panose="020B0400000000000000" pitchFamily="50" charset="-128"/>
              </a:rPr>
              <a:t>から</a:t>
            </a:r>
            <a:r>
              <a:rPr kumimoji="1" lang="ja-JP" altLang="en-US" sz="1900" b="1" dirty="0">
                <a:latin typeface="BIZ UDPゴシック" panose="020B0400000000000000" pitchFamily="50" charset="-128"/>
                <a:ea typeface="BIZ UDPゴシック" panose="020B0400000000000000" pitchFamily="50" charset="-128"/>
              </a:rPr>
              <a:t>令和５年５月</a:t>
            </a:r>
            <a:r>
              <a:rPr kumimoji="1" lang="ja-JP" altLang="en-US" sz="1600" dirty="0">
                <a:latin typeface="BIZ UDPゴシック" panose="020B0400000000000000" pitchFamily="50" charset="-128"/>
                <a:ea typeface="BIZ UDPゴシック" panose="020B0400000000000000" pitchFamily="50" charset="-128"/>
              </a:rPr>
              <a:t>に購入した肥料（来年の春肥として使用する肥料）が対象です。</a:t>
            </a:r>
            <a:endParaRPr kumimoji="1" lang="en-US" altLang="ja-JP" sz="1600" dirty="0">
              <a:latin typeface="BIZ UDPゴシック" panose="020B0400000000000000" pitchFamily="50" charset="-128"/>
              <a:ea typeface="BIZ UDPゴシック" panose="020B0400000000000000" pitchFamily="50" charset="-128"/>
            </a:endParaRPr>
          </a:p>
          <a:p>
            <a:pPr>
              <a:spcBef>
                <a:spcPts val="600"/>
              </a:spcBef>
            </a:pPr>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 令和５年３月以降の購入分の取扱いについては、国が対応を検討中です。</a:t>
            </a:r>
            <a:endParaRPr kumimoji="1" lang="en-US" altLang="ja-JP" sz="1200" dirty="0">
              <a:solidFill>
                <a:srgbClr val="FF0000"/>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200" dirty="0">
                <a:solidFill>
                  <a:srgbClr val="FF0000"/>
                </a:solidFill>
                <a:latin typeface="BIZ UDPゴシック" panose="020B0400000000000000" pitchFamily="50" charset="-128"/>
                <a:ea typeface="BIZ UDPゴシック" panose="020B0400000000000000" pitchFamily="50" charset="-128"/>
              </a:rPr>
              <a:t>　 最新の情報は県のホームページで確認してください。</a:t>
            </a:r>
            <a:r>
              <a:rPr kumimoji="1" lang="ja-JP" altLang="en-US" sz="1100" dirty="0">
                <a:latin typeface="BIZ UDPゴシック" panose="020B0400000000000000" pitchFamily="50" charset="-128"/>
                <a:ea typeface="BIZ UDPゴシック" panose="020B0400000000000000" pitchFamily="50" charset="-128"/>
              </a:rPr>
              <a:t>肥料高騰対策　千葉県</a:t>
            </a:r>
            <a:r>
              <a:rPr kumimoji="1" lang="ja-JP" altLang="en-US" sz="1200"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検索</a:t>
            </a:r>
            <a:r>
              <a:rPr kumimoji="1" lang="ja-JP" altLang="en-US" sz="1200" dirty="0">
                <a:solidFill>
                  <a:srgbClr val="FF0000"/>
                </a:solidFill>
                <a:latin typeface="BIZ UDPゴシック" panose="020B0400000000000000" pitchFamily="50" charset="-128"/>
                <a:ea typeface="BIZ UDPゴシック" panose="020B0400000000000000" pitchFamily="50" charset="-128"/>
              </a:rPr>
              <a:t>　　　</a:t>
            </a:r>
          </a:p>
        </p:txBody>
      </p:sp>
      <p:cxnSp>
        <p:nvCxnSpPr>
          <p:cNvPr id="49" name="直線コネクタ 48">
            <a:extLst>
              <a:ext uri="{FF2B5EF4-FFF2-40B4-BE49-F238E27FC236}">
                <a16:creationId xmlns:a16="http://schemas.microsoft.com/office/drawing/2014/main" id="{2BCF06AC-6221-4175-A037-895644F66345}"/>
              </a:ext>
            </a:extLst>
          </p:cNvPr>
          <p:cNvCxnSpPr>
            <a:cxnSpLocks/>
          </p:cNvCxnSpPr>
          <p:nvPr/>
        </p:nvCxnSpPr>
        <p:spPr>
          <a:xfrm>
            <a:off x="1609453" y="5369486"/>
            <a:ext cx="422454"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3802A3C-3D3D-4D46-97E9-B6DEE0A87865}"/>
              </a:ext>
            </a:extLst>
          </p:cNvPr>
          <p:cNvSpPr txBox="1"/>
          <p:nvPr/>
        </p:nvSpPr>
        <p:spPr>
          <a:xfrm>
            <a:off x="259563" y="4936328"/>
            <a:ext cx="6364116" cy="630942"/>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化学肥料低減の取組を行った上で前年度から増加した肥料費に　ついて、その</a:t>
            </a:r>
            <a:r>
              <a:rPr kumimoji="1" lang="ja-JP" altLang="en-US" sz="1900" b="1" dirty="0">
                <a:latin typeface="BIZ UDPゴシック" panose="020B0400000000000000" pitchFamily="50" charset="-128"/>
                <a:ea typeface="BIZ UDPゴシック" panose="020B0400000000000000" pitchFamily="50" charset="-128"/>
              </a:rPr>
              <a:t>９割</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（国７割＋県２割）</a:t>
            </a:r>
            <a:r>
              <a:rPr kumimoji="1" lang="ja-JP" altLang="en-US" sz="1600" dirty="0">
                <a:latin typeface="BIZ UDPゴシック" panose="020B0400000000000000" pitchFamily="50" charset="-128"/>
                <a:ea typeface="BIZ UDPゴシック" panose="020B0400000000000000" pitchFamily="50" charset="-128"/>
              </a:rPr>
              <a:t>を支援金として交付します。</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52" name="直線コネクタ 51">
            <a:extLst>
              <a:ext uri="{FF2B5EF4-FFF2-40B4-BE49-F238E27FC236}">
                <a16:creationId xmlns:a16="http://schemas.microsoft.com/office/drawing/2014/main" id="{922E792A-0EF5-4D33-BCEA-7DFA8ECF26AB}"/>
              </a:ext>
            </a:extLst>
          </p:cNvPr>
          <p:cNvCxnSpPr>
            <a:cxnSpLocks/>
          </p:cNvCxnSpPr>
          <p:nvPr/>
        </p:nvCxnSpPr>
        <p:spPr>
          <a:xfrm flipV="1">
            <a:off x="1609453" y="8982075"/>
            <a:ext cx="1049112" cy="6369"/>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131DF234-1A57-457B-957E-0DFC0E77AB29}"/>
              </a:ext>
            </a:extLst>
          </p:cNvPr>
          <p:cNvCxnSpPr>
            <a:cxnSpLocks/>
          </p:cNvCxnSpPr>
          <p:nvPr/>
        </p:nvCxnSpPr>
        <p:spPr>
          <a:xfrm>
            <a:off x="4401275" y="7972369"/>
            <a:ext cx="1471356"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78DB0419-731B-47C0-AEBB-BD65D28334F5}"/>
              </a:ext>
            </a:extLst>
          </p:cNvPr>
          <p:cNvCxnSpPr>
            <a:cxnSpLocks/>
          </p:cNvCxnSpPr>
          <p:nvPr/>
        </p:nvCxnSpPr>
        <p:spPr>
          <a:xfrm>
            <a:off x="639392" y="8719805"/>
            <a:ext cx="1894121"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66FA66AD-2C0B-4262-BC01-87CDB95B6D28}"/>
              </a:ext>
            </a:extLst>
          </p:cNvPr>
          <p:cNvCxnSpPr>
            <a:cxnSpLocks/>
          </p:cNvCxnSpPr>
          <p:nvPr/>
        </p:nvCxnSpPr>
        <p:spPr>
          <a:xfrm>
            <a:off x="4581218" y="8719472"/>
            <a:ext cx="830761" cy="333"/>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CA54A6AE-691C-452B-BD44-9212CBBDF77E}"/>
              </a:ext>
            </a:extLst>
          </p:cNvPr>
          <p:cNvSpPr txBox="1"/>
          <p:nvPr/>
        </p:nvSpPr>
        <p:spPr>
          <a:xfrm>
            <a:off x="156159" y="7240017"/>
            <a:ext cx="6550527" cy="188256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次の２つがあれば申し込みできます。</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pPr marL="266700" indent="-266700">
              <a:spcAft>
                <a:spcPts val="300"/>
              </a:spcAft>
            </a:pPr>
            <a:r>
              <a:rPr kumimoji="1" lang="ja-JP" altLang="en-US" sz="1400" dirty="0">
                <a:solidFill>
                  <a:srgbClr val="3A851F"/>
                </a:solidFill>
                <a:latin typeface="BIZ UDPゴシック" panose="020B0400000000000000" pitchFamily="50" charset="-128"/>
                <a:ea typeface="BIZ UDPゴシック" panose="020B0400000000000000" pitchFamily="50" charset="-128"/>
              </a:rPr>
              <a:t>❶　</a:t>
            </a:r>
            <a:r>
              <a:rPr kumimoji="1" lang="ja-JP" altLang="en-US" sz="1400" b="1" spc="-40" dirty="0">
                <a:latin typeface="BIZ UDPゴシック" panose="020B0400000000000000" pitchFamily="50" charset="-128"/>
                <a:ea typeface="BIZ UDPゴシック" panose="020B0400000000000000" pitchFamily="50" charset="-128"/>
              </a:rPr>
              <a:t>来年春肥</a:t>
            </a:r>
            <a:r>
              <a:rPr kumimoji="1" lang="ja-JP" altLang="en-US" sz="1200" spc="-40" dirty="0">
                <a:latin typeface="BIZ UDPゴシック" panose="020B0400000000000000" pitchFamily="50" charset="-128"/>
                <a:ea typeface="BIZ UDPゴシック" panose="020B0400000000000000" pitchFamily="50" charset="-128"/>
              </a:rPr>
              <a:t>（令和４年１１月～令和５年５月）として購入した肥料</a:t>
            </a:r>
            <a:r>
              <a:rPr kumimoji="1" lang="ja-JP" altLang="en-US" sz="1400" spc="-40" dirty="0">
                <a:latin typeface="BIZ UDPゴシック" panose="020B0400000000000000" pitchFamily="50" charset="-128"/>
                <a:ea typeface="BIZ UDPゴシック" panose="020B0400000000000000" pitchFamily="50" charset="-128"/>
              </a:rPr>
              <a:t>の種類、数量、購入費がわかるもの（</a:t>
            </a:r>
            <a:r>
              <a:rPr kumimoji="1" lang="ja-JP" altLang="en-US" sz="1600" b="1" spc="-40" dirty="0">
                <a:latin typeface="BIZ UDPゴシック" panose="020B0400000000000000" pitchFamily="50" charset="-128"/>
                <a:ea typeface="BIZ UDPゴシック" panose="020B0400000000000000" pitchFamily="50" charset="-128"/>
              </a:rPr>
              <a:t>領収書・請求書</a:t>
            </a:r>
            <a:r>
              <a:rPr kumimoji="1" lang="ja-JP" altLang="en-US" sz="1400" spc="-40" dirty="0">
                <a:latin typeface="BIZ UDPゴシック" panose="020B0400000000000000" pitchFamily="50" charset="-128"/>
                <a:ea typeface="BIZ UDPゴシック" panose="020B0400000000000000" pitchFamily="50" charset="-128"/>
              </a:rPr>
              <a:t>など）</a:t>
            </a:r>
            <a:endParaRPr kumimoji="1" lang="en-US" altLang="ja-JP" sz="1400" spc="-40" dirty="0">
              <a:latin typeface="BIZ UDPゴシック" panose="020B0400000000000000" pitchFamily="50" charset="-128"/>
              <a:ea typeface="BIZ UDPゴシック" panose="020B0400000000000000" pitchFamily="50" charset="-128"/>
            </a:endParaRPr>
          </a:p>
          <a:p>
            <a:pPr marL="266700" indent="-266700">
              <a:lnSpc>
                <a:spcPts val="400"/>
              </a:lnSpc>
              <a:spcAft>
                <a:spcPts val="300"/>
              </a:spcAft>
            </a:pPr>
            <a:endParaRPr kumimoji="1" lang="en-US" altLang="ja-JP" sz="1400" b="1"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本年秋肥と来年春肥は、それぞれをまとめて、別々に申請してください。</a:t>
            </a:r>
            <a:endParaRPr kumimoji="1" lang="en-US" altLang="ja-JP" sz="1200"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a:t>
            </a:r>
            <a:endParaRPr kumimoji="1" lang="en-US" altLang="ja-JP" sz="1200" dirty="0">
              <a:latin typeface="BIZ UDPゴシック" panose="020B0400000000000000" pitchFamily="50" charset="-128"/>
              <a:ea typeface="BIZ UDPゴシック" panose="020B0400000000000000" pitchFamily="50" charset="-128"/>
            </a:endParaRPr>
          </a:p>
          <a:p>
            <a:pPr marL="266700" indent="-266700"/>
            <a:r>
              <a:rPr kumimoji="1" lang="ja-JP" altLang="en-US" sz="1400" dirty="0">
                <a:solidFill>
                  <a:srgbClr val="3A851F"/>
                </a:solidFill>
                <a:latin typeface="BIZ UDPゴシック" panose="020B0400000000000000" pitchFamily="50" charset="-128"/>
                <a:ea typeface="BIZ UDPゴシック" panose="020B0400000000000000" pitchFamily="50" charset="-128"/>
              </a:rPr>
              <a:t>❷</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600" b="1" dirty="0">
                <a:latin typeface="BIZ UDPゴシック" panose="020B0400000000000000" pitchFamily="50" charset="-128"/>
                <a:ea typeface="BIZ UDPゴシック" panose="020B0400000000000000" pitchFamily="50" charset="-128"/>
              </a:rPr>
              <a:t>化学肥料低減計画書</a:t>
            </a:r>
            <a:r>
              <a:rPr kumimoji="1" lang="ja-JP" altLang="en-US" sz="1200" dirty="0">
                <a:latin typeface="BIZ UDPゴシック" panose="020B0400000000000000" pitchFamily="50" charset="-128"/>
                <a:ea typeface="BIZ UDPゴシック" panose="020B0400000000000000" pitchFamily="50" charset="-128"/>
              </a:rPr>
              <a:t>（化学肥料低減に向けた取組に</a:t>
            </a:r>
            <a:r>
              <a:rPr kumimoji="1" lang="ja-JP" altLang="en-US" b="1" dirty="0">
                <a:latin typeface="BIZ UDPゴシック" panose="020B0400000000000000" pitchFamily="50" charset="-128"/>
                <a:ea typeface="BIZ UDPゴシック" panose="020B0400000000000000" pitchFamily="50" charset="-128"/>
              </a:rPr>
              <a:t>２つ</a:t>
            </a:r>
            <a:r>
              <a:rPr kumimoji="1" lang="ja-JP" altLang="en-US" sz="1200" dirty="0">
                <a:latin typeface="BIZ UDPゴシック" panose="020B0400000000000000" pitchFamily="50" charset="-128"/>
                <a:ea typeface="BIZ UDPゴシック" panose="020B0400000000000000" pitchFamily="50" charset="-128"/>
              </a:rPr>
              <a:t>以上取り組むこと）</a:t>
            </a:r>
            <a:endParaRPr kumimoji="1" lang="en-US" altLang="ja-JP" sz="12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（次のページのチェックシートで申告していただきます。）</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58" name="直線コネクタ 57">
            <a:extLst>
              <a:ext uri="{FF2B5EF4-FFF2-40B4-BE49-F238E27FC236}">
                <a16:creationId xmlns:a16="http://schemas.microsoft.com/office/drawing/2014/main" id="{89A13A9D-10EC-4D06-B801-753500E57360}"/>
              </a:ext>
            </a:extLst>
          </p:cNvPr>
          <p:cNvCxnSpPr>
            <a:cxnSpLocks/>
          </p:cNvCxnSpPr>
          <p:nvPr/>
        </p:nvCxnSpPr>
        <p:spPr>
          <a:xfrm>
            <a:off x="2244965" y="9059724"/>
            <a:ext cx="1827" cy="407918"/>
          </a:xfrm>
          <a:prstGeom prst="line">
            <a:avLst/>
          </a:prstGeom>
          <a:ln w="38100">
            <a:solidFill>
              <a:srgbClr val="FABB66"/>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FB178045-0BE8-4120-8585-FE1D5F7F478F}"/>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rot="692439">
            <a:off x="6015575" y="2167847"/>
            <a:ext cx="771020" cy="77102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F4D8E8E9-F4D9-4F12-883B-8B609134B0C7}"/>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rot="21083526">
            <a:off x="5563753" y="2394748"/>
            <a:ext cx="664337" cy="664337"/>
          </a:xfrm>
          <a:prstGeom prst="rect">
            <a:avLst/>
          </a:prstGeom>
          <a:noFill/>
          <a:extLst>
            <a:ext uri="{909E8E84-426E-40DD-AFC4-6F175D3DCCD1}">
              <a14:hiddenFill xmlns:a14="http://schemas.microsoft.com/office/drawing/2010/main">
                <a:solidFill>
                  <a:srgbClr val="FFFFFF"/>
                </a:solidFill>
              </a14:hiddenFill>
            </a:ext>
          </a:extLst>
        </p:spPr>
      </p:pic>
      <p:sp>
        <p:nvSpPr>
          <p:cNvPr id="46" name="大かっこ 45">
            <a:extLst>
              <a:ext uri="{FF2B5EF4-FFF2-40B4-BE49-F238E27FC236}">
                <a16:creationId xmlns:a16="http://schemas.microsoft.com/office/drawing/2014/main" id="{0E29604C-427C-431D-BE36-47CF7D032EF6}"/>
              </a:ext>
            </a:extLst>
          </p:cNvPr>
          <p:cNvSpPr/>
          <p:nvPr/>
        </p:nvSpPr>
        <p:spPr>
          <a:xfrm>
            <a:off x="738667" y="8147842"/>
            <a:ext cx="5355260" cy="339648"/>
          </a:xfrm>
          <a:prstGeom prst="bracketPair">
            <a:avLst>
              <a:gd name="adj" fmla="val 2068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CF2DC51E-BCC3-409E-8071-3BF6E8FDFE39}"/>
              </a:ext>
            </a:extLst>
          </p:cNvPr>
          <p:cNvSpPr txBox="1"/>
          <p:nvPr/>
        </p:nvSpPr>
        <p:spPr>
          <a:xfrm>
            <a:off x="2526770" y="5876035"/>
            <a:ext cx="26359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000" b="1" dirty="0">
              <a:solidFill>
                <a:srgbClr val="E24100"/>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822F93DA-6717-4EE3-A2A4-F766A4982693}"/>
              </a:ext>
            </a:extLst>
          </p:cNvPr>
          <p:cNvSpPr/>
          <p:nvPr/>
        </p:nvSpPr>
        <p:spPr>
          <a:xfrm>
            <a:off x="1358384" y="5887298"/>
            <a:ext cx="1205508"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当年の肥料費</a:t>
            </a:r>
          </a:p>
        </p:txBody>
      </p:sp>
      <p:grpSp>
        <p:nvGrpSpPr>
          <p:cNvPr id="10" name="グループ化 9"/>
          <p:cNvGrpSpPr/>
          <p:nvPr/>
        </p:nvGrpSpPr>
        <p:grpSpPr>
          <a:xfrm>
            <a:off x="2832656" y="5661388"/>
            <a:ext cx="3200308" cy="760334"/>
            <a:chOff x="2467655" y="5975296"/>
            <a:chExt cx="3138436" cy="715208"/>
          </a:xfrm>
        </p:grpSpPr>
        <p:sp>
          <p:nvSpPr>
            <p:cNvPr id="41" name="正方形/長方形 40">
              <a:extLst>
                <a:ext uri="{FF2B5EF4-FFF2-40B4-BE49-F238E27FC236}">
                  <a16:creationId xmlns:a16="http://schemas.microsoft.com/office/drawing/2014/main" id="{C130C443-D86A-40E3-B1A4-A3B02A8BDE7A}"/>
                </a:ext>
              </a:extLst>
            </p:cNvPr>
            <p:cNvSpPr/>
            <p:nvPr/>
          </p:nvSpPr>
          <p:spPr>
            <a:xfrm>
              <a:off x="2467655" y="5975296"/>
              <a:ext cx="3138436" cy="71520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当年の肥料費</a:t>
              </a:r>
              <a:r>
                <a:rPr kumimoji="1" lang="en-US" altLang="ja-JP" sz="1400" dirty="0">
                  <a:solidFill>
                    <a:schemeClr val="tx1"/>
                  </a:solidFill>
                  <a:latin typeface="AR丸ゴシック体E" panose="020F0909000000000000" pitchFamily="49" charset="-128"/>
                  <a:ea typeface="AR丸ゴシック体E" panose="020F0909000000000000" pitchFamily="49"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価格上昇率</a:t>
              </a:r>
              <a:r>
                <a:rPr kumimoji="1" lang="en-US" altLang="ja-JP" sz="1400" dirty="0">
                  <a:solidFill>
                    <a:schemeClr val="tx1"/>
                  </a:solidFill>
                  <a:latin typeface="AR丸ゴシック体E" panose="020F0909000000000000" pitchFamily="49" charset="-128"/>
                  <a:ea typeface="AR丸ゴシック体E" panose="020F0909000000000000" pitchFamily="49"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使用量低減率</a:t>
              </a:r>
            </a:p>
          </p:txBody>
        </p:sp>
        <p:sp>
          <p:nvSpPr>
            <p:cNvPr id="44" name="テキスト ボックス 43">
              <a:extLst>
                <a:ext uri="{FF2B5EF4-FFF2-40B4-BE49-F238E27FC236}">
                  <a16:creationId xmlns:a16="http://schemas.microsoft.com/office/drawing/2014/main" id="{D7DDE8AE-690F-462E-81A2-11D82D4C7EC1}"/>
                </a:ext>
              </a:extLst>
            </p:cNvPr>
            <p:cNvSpPr txBox="1"/>
            <p:nvPr/>
          </p:nvSpPr>
          <p:spPr>
            <a:xfrm>
              <a:off x="4784318" y="6303015"/>
              <a:ext cx="439098" cy="246083"/>
            </a:xfrm>
            <a:prstGeom prst="rect">
              <a:avLst/>
            </a:prstGeom>
            <a:noFill/>
          </p:spPr>
          <p:txBody>
            <a:bodyPr wrap="square" rtlCol="0">
              <a:spAutoFit/>
            </a:bodyPr>
            <a:lstStyle/>
            <a:p>
              <a:r>
                <a:rPr kumimoji="1" lang="en-US" altLang="ja-JP" sz="1100" b="1" dirty="0">
                  <a:latin typeface="BIZ UDPゴシック" panose="020B0400000000000000" pitchFamily="50" charset="-128"/>
                  <a:ea typeface="BIZ UDPゴシック" panose="020B0400000000000000"/>
                </a:rPr>
                <a:t>0.9</a:t>
              </a:r>
            </a:p>
          </p:txBody>
        </p:sp>
        <p:sp>
          <p:nvSpPr>
            <p:cNvPr id="45" name="大かっこ 44">
              <a:extLst>
                <a:ext uri="{FF2B5EF4-FFF2-40B4-BE49-F238E27FC236}">
                  <a16:creationId xmlns:a16="http://schemas.microsoft.com/office/drawing/2014/main" id="{86A747BA-B1BD-46A6-9910-0EA713B7F6F3}"/>
                </a:ext>
              </a:extLst>
            </p:cNvPr>
            <p:cNvSpPr/>
            <p:nvPr/>
          </p:nvSpPr>
          <p:spPr>
            <a:xfrm>
              <a:off x="3567429" y="6243070"/>
              <a:ext cx="855120" cy="38373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grpSp>
      <p:sp>
        <p:nvSpPr>
          <p:cNvPr id="47" name="大かっこ 46">
            <a:extLst>
              <a:ext uri="{FF2B5EF4-FFF2-40B4-BE49-F238E27FC236}">
                <a16:creationId xmlns:a16="http://schemas.microsoft.com/office/drawing/2014/main" id="{254E0CC3-EF32-480B-AA72-22CF69137EBE}"/>
              </a:ext>
            </a:extLst>
          </p:cNvPr>
          <p:cNvSpPr/>
          <p:nvPr/>
        </p:nvSpPr>
        <p:spPr>
          <a:xfrm>
            <a:off x="5172505" y="5987901"/>
            <a:ext cx="478948" cy="34684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3737548A-9990-4245-BC9F-81434D8EFF64}"/>
              </a:ext>
            </a:extLst>
          </p:cNvPr>
          <p:cNvSpPr txBox="1"/>
          <p:nvPr/>
        </p:nvSpPr>
        <p:spPr>
          <a:xfrm>
            <a:off x="3964251" y="6048563"/>
            <a:ext cx="902841" cy="400110"/>
          </a:xfrm>
          <a:prstGeom prst="rect">
            <a:avLst/>
          </a:prstGeom>
          <a:noFill/>
        </p:spPr>
        <p:txBody>
          <a:bodyPr wrap="square" rtlCol="0">
            <a:spAutoFit/>
          </a:bodyPr>
          <a:lstStyle/>
          <a:p>
            <a:pPr>
              <a:lnSpc>
                <a:spcPts val="1200"/>
              </a:lnSpc>
            </a:pPr>
            <a:r>
              <a:rPr kumimoji="1" lang="ja-JP" altLang="en-US" sz="1200" b="1" dirty="0">
                <a:solidFill>
                  <a:srgbClr val="FF0000"/>
                </a:solidFill>
                <a:latin typeface="BIZ UDPゴシック" panose="020B0400000000000000" pitchFamily="50" charset="-128"/>
                <a:ea typeface="BIZ UDPゴシック" panose="020B0400000000000000" pitchFamily="50" charset="-128"/>
              </a:rPr>
              <a:t>春肥</a:t>
            </a:r>
            <a:endParaRPr kumimoji="1" lang="en-US" altLang="ja-JP" sz="1200" b="1" dirty="0">
              <a:solidFill>
                <a:srgbClr val="FF0000"/>
              </a:solidFill>
              <a:latin typeface="BIZ UDPゴシック" panose="020B0400000000000000" pitchFamily="50" charset="-128"/>
              <a:ea typeface="BIZ UDPゴシック" panose="020B0400000000000000" pitchFamily="50" charset="-128"/>
            </a:endParaRPr>
          </a:p>
          <a:p>
            <a:pPr>
              <a:lnSpc>
                <a:spcPts val="1200"/>
              </a:lnSpc>
            </a:pPr>
            <a:r>
              <a:rPr kumimoji="1" lang="ja-JP" altLang="en-US" sz="1200" b="1" dirty="0">
                <a:solidFill>
                  <a:srgbClr val="FF0000"/>
                </a:solidFill>
                <a:latin typeface="BIZ UDPゴシック" panose="020B0400000000000000" pitchFamily="50" charset="-128"/>
                <a:ea typeface="BIZ UDPゴシック" panose="020B0400000000000000" pitchFamily="50" charset="-128"/>
              </a:rPr>
              <a:t>未発表</a:t>
            </a:r>
            <a:endParaRPr kumimoji="1" lang="en-US" altLang="ja-JP" sz="1400" b="1" dirty="0">
              <a:solidFill>
                <a:srgbClr val="FF0000"/>
              </a:solidFill>
              <a:latin typeface="BIZ UDPゴシック" panose="020B0400000000000000" pitchFamily="50" charset="-128"/>
              <a:ea typeface="BIZ UDPゴシック" panose="020B0400000000000000" pitchFamily="50" charset="-128"/>
            </a:endParaRPr>
          </a:p>
        </p:txBody>
      </p:sp>
      <p:sp>
        <p:nvSpPr>
          <p:cNvPr id="50" name="テキスト ボックス 49">
            <a:extLst>
              <a:ext uri="{FF2B5EF4-FFF2-40B4-BE49-F238E27FC236}">
                <a16:creationId xmlns:a16="http://schemas.microsoft.com/office/drawing/2014/main" id="{CF2DC51E-BCC3-409E-8071-3BF6E8FDFE39}"/>
              </a:ext>
            </a:extLst>
          </p:cNvPr>
          <p:cNvSpPr txBox="1"/>
          <p:nvPr/>
        </p:nvSpPr>
        <p:spPr>
          <a:xfrm>
            <a:off x="6117769" y="5674650"/>
            <a:ext cx="740231" cy="553998"/>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b="1" dirty="0">
                <a:solidFill>
                  <a:srgbClr val="FF0000"/>
                </a:solidFill>
                <a:latin typeface="BIZ UDPゴシック" panose="020B0400000000000000" pitchFamily="50" charset="-128"/>
                <a:ea typeface="BIZ UDPゴシック" panose="020B0400000000000000"/>
              </a:rPr>
              <a:t>×</a:t>
            </a:r>
            <a:r>
              <a:rPr kumimoji="1" lang="ja-JP" altLang="en-US" sz="1400" b="1" dirty="0">
                <a:solidFill>
                  <a:srgbClr val="FF0000"/>
                </a:solidFill>
                <a:latin typeface="BIZ UDPゴシック" panose="020B0400000000000000" pitchFamily="50" charset="-128"/>
                <a:ea typeface="BIZ UDPゴシック" panose="020B0400000000000000"/>
              </a:rPr>
              <a:t> </a:t>
            </a:r>
            <a:r>
              <a:rPr kumimoji="1" lang="en-US" altLang="ja-JP" sz="1600" b="1" dirty="0">
                <a:solidFill>
                  <a:srgbClr val="FF0000"/>
                </a:solidFill>
                <a:latin typeface="BIZ UDPゴシック" panose="020B0400000000000000" pitchFamily="50" charset="-128"/>
                <a:ea typeface="BIZ UDPゴシック" panose="020B0400000000000000"/>
              </a:rPr>
              <a:t>0.9</a:t>
            </a:r>
            <a:endParaRPr kumimoji="1" lang="ja-JP" altLang="en-US" sz="1600" b="1" dirty="0">
              <a:solidFill>
                <a:srgbClr val="FF0000"/>
              </a:solidFill>
              <a:latin typeface="BIZ UDPゴシック" panose="020B0400000000000000" pitchFamily="50" charset="-128"/>
              <a:ea typeface="BIZ UDPゴシック" panose="020B0400000000000000" pitchFamily="50" charset="-128"/>
            </a:endParaRPr>
          </a:p>
        </p:txBody>
      </p:sp>
      <p:sp>
        <p:nvSpPr>
          <p:cNvPr id="13" name="フローチャート: 処理 12"/>
          <p:cNvSpPr/>
          <p:nvPr/>
        </p:nvSpPr>
        <p:spPr>
          <a:xfrm>
            <a:off x="4240586" y="40875"/>
            <a:ext cx="2552719" cy="75653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t>千葉県内の農業者</a:t>
            </a:r>
            <a:endParaRPr kumimoji="1" lang="en-US" altLang="ja-JP" sz="2200" dirty="0"/>
          </a:p>
          <a:p>
            <a:pPr algn="ctr"/>
            <a:r>
              <a:rPr kumimoji="1" lang="ja-JP" altLang="en-US" sz="2200" dirty="0"/>
              <a:t>のみなさまへ</a:t>
            </a:r>
          </a:p>
        </p:txBody>
      </p:sp>
      <p:sp>
        <p:nvSpPr>
          <p:cNvPr id="55" name="テキスト ボックス 54">
            <a:extLst>
              <a:ext uri="{FF2B5EF4-FFF2-40B4-BE49-F238E27FC236}">
                <a16:creationId xmlns:a16="http://schemas.microsoft.com/office/drawing/2014/main" id="{3737548A-9990-4245-BC9F-81434D8EFF64}"/>
              </a:ext>
            </a:extLst>
          </p:cNvPr>
          <p:cNvSpPr txBox="1"/>
          <p:nvPr/>
        </p:nvSpPr>
        <p:spPr>
          <a:xfrm>
            <a:off x="3233756" y="6408184"/>
            <a:ext cx="2810411" cy="232371"/>
          </a:xfrm>
          <a:prstGeom prst="rect">
            <a:avLst/>
          </a:prstGeom>
          <a:noFill/>
        </p:spPr>
        <p:txBody>
          <a:bodyPr wrap="square" rtlCol="0">
            <a:spAutoFit/>
          </a:bodyPr>
          <a:lstStyle/>
          <a:p>
            <a:pPr>
              <a:lnSpc>
                <a:spcPts val="1200"/>
              </a:lnSpc>
            </a:pP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春肥の価格上昇率は令和５年１月頃に国が公表予定</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4401275" y="4115566"/>
            <a:ext cx="1455817" cy="2172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899710" y="4115566"/>
            <a:ext cx="388434" cy="2118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206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cxnSp>
        <p:nvCxnSpPr>
          <p:cNvPr id="15" name="直線コネクタ 14">
            <a:extLst>
              <a:ext uri="{FF2B5EF4-FFF2-40B4-BE49-F238E27FC236}">
                <a16:creationId xmlns:a16="http://schemas.microsoft.com/office/drawing/2014/main" id="{225DEFF8-CBCF-4DCD-B5FF-5ACEAE96885F}"/>
              </a:ext>
            </a:extLst>
          </p:cNvPr>
          <p:cNvCxnSpPr>
            <a:cxnSpLocks/>
          </p:cNvCxnSpPr>
          <p:nvPr/>
        </p:nvCxnSpPr>
        <p:spPr>
          <a:xfrm>
            <a:off x="2269002" y="2301737"/>
            <a:ext cx="810429"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0" name="図 9"/>
          <p:cNvPicPr>
            <a:picLocks noChangeAspect="1"/>
          </p:cNvPicPr>
          <p:nvPr/>
        </p:nvPicPr>
        <p:blipFill>
          <a:blip r:embed="rId2"/>
          <a:stretch>
            <a:fillRect/>
          </a:stretch>
        </p:blipFill>
        <p:spPr>
          <a:xfrm>
            <a:off x="214301" y="560593"/>
            <a:ext cx="6413892" cy="9106807"/>
          </a:xfrm>
          <a:prstGeom prst="rect">
            <a:avLst/>
          </a:prstGeom>
          <a:ln>
            <a:solidFill>
              <a:srgbClr val="000000"/>
            </a:solidFill>
          </a:ln>
        </p:spPr>
      </p:pic>
      <p:sp>
        <p:nvSpPr>
          <p:cNvPr id="8" name="正方形/長方形 7">
            <a:extLst>
              <a:ext uri="{FF2B5EF4-FFF2-40B4-BE49-F238E27FC236}">
                <a16:creationId xmlns:a16="http://schemas.microsoft.com/office/drawing/2014/main" id="{330ED366-C7E9-43E8-AB13-D9596F28C5C6}"/>
              </a:ext>
            </a:extLst>
          </p:cNvPr>
          <p:cNvSpPr/>
          <p:nvPr/>
        </p:nvSpPr>
        <p:spPr>
          <a:xfrm>
            <a:off x="4700367" y="3241154"/>
            <a:ext cx="1594484" cy="3887696"/>
          </a:xfrm>
          <a:prstGeom prst="rect">
            <a:avLst/>
          </a:prstGeom>
          <a:solidFill>
            <a:srgbClr val="FEF9BE">
              <a:alpha val="36000"/>
            </a:srgbClr>
          </a:solidFill>
          <a:ln w="38100">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F5E68252-EB0A-4C52-B28B-8A5B1BDCD9EA}"/>
              </a:ext>
            </a:extLst>
          </p:cNvPr>
          <p:cNvSpPr/>
          <p:nvPr/>
        </p:nvSpPr>
        <p:spPr>
          <a:xfrm>
            <a:off x="329381" y="72552"/>
            <a:ext cx="3537769" cy="457200"/>
          </a:xfrm>
          <a:prstGeom prst="roundRect">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農業者の皆様に記入いただくもの</a:t>
            </a:r>
          </a:p>
        </p:txBody>
      </p:sp>
      <p:pic>
        <p:nvPicPr>
          <p:cNvPr id="25" name="Picture 6">
            <a:extLst>
              <a:ext uri="{FF2B5EF4-FFF2-40B4-BE49-F238E27FC236}">
                <a16:creationId xmlns:a16="http://schemas.microsoft.com/office/drawing/2014/main" id="{9F66A69C-258B-4DB3-A1BF-2DBBD76B7139}"/>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b="6744"/>
          <a:stretch/>
        </p:blipFill>
        <p:spPr bwMode="auto">
          <a:xfrm>
            <a:off x="15819" y="15875"/>
            <a:ext cx="633258" cy="5905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a:extLst>
              <a:ext uri="{FF2B5EF4-FFF2-40B4-BE49-F238E27FC236}">
                <a16:creationId xmlns:a16="http://schemas.microsoft.com/office/drawing/2014/main" id="{C314C71A-23B7-4D62-926E-051A4C1E819F}"/>
              </a:ext>
            </a:extLst>
          </p:cNvPr>
          <p:cNvPicPr>
            <a:picLocks noChangeAspect="1" noChangeArrowheads="1"/>
          </p:cNvPicPr>
          <p:nvPr/>
        </p:nvPicPr>
        <p:blipFill rotWithShape="1">
          <a:blip r:embed="rId4" cstate="hqprint">
            <a:extLst>
              <a:ext uri="{28A0092B-C50C-407E-A947-70E740481C1C}">
                <a14:useLocalDpi xmlns:a14="http://schemas.microsoft.com/office/drawing/2010/main" val="0"/>
              </a:ext>
            </a:extLst>
          </a:blip>
          <a:srcRect b="3661"/>
          <a:stretch/>
        </p:blipFill>
        <p:spPr bwMode="auto">
          <a:xfrm>
            <a:off x="3547454" y="-3653"/>
            <a:ext cx="633258" cy="610078"/>
          </a:xfrm>
          <a:prstGeom prst="rect">
            <a:avLst/>
          </a:prstGeom>
          <a:noFill/>
          <a:extLst>
            <a:ext uri="{909E8E84-426E-40DD-AFC4-6F175D3DCCD1}">
              <a14:hiddenFill xmlns:a14="http://schemas.microsoft.com/office/drawing/2010/main">
                <a:solidFill>
                  <a:srgbClr val="FFFFFF"/>
                </a:solidFill>
              </a14:hiddenFill>
            </a:ext>
          </a:extLst>
        </p:spPr>
      </p:pic>
      <p:sp>
        <p:nvSpPr>
          <p:cNvPr id="21" name="フリーフォーム: 図形 20">
            <a:extLst>
              <a:ext uri="{FF2B5EF4-FFF2-40B4-BE49-F238E27FC236}">
                <a16:creationId xmlns:a16="http://schemas.microsoft.com/office/drawing/2014/main" id="{545AA9F0-400B-40F6-8951-856966B2FADF}"/>
              </a:ext>
            </a:extLst>
          </p:cNvPr>
          <p:cNvSpPr/>
          <p:nvPr/>
        </p:nvSpPr>
        <p:spPr>
          <a:xfrm>
            <a:off x="2126867" y="1547724"/>
            <a:ext cx="4140020" cy="1630488"/>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 name="connsiteX0" fmla="*/ 211268 w 3446301"/>
              <a:gd name="connsiteY0" fmla="*/ 0 h 2000886"/>
              <a:gd name="connsiteX1" fmla="*/ 3235033 w 3446301"/>
              <a:gd name="connsiteY1" fmla="*/ 0 h 2000886"/>
              <a:gd name="connsiteX2" fmla="*/ 3446301 w 3446301"/>
              <a:gd name="connsiteY2" fmla="*/ 211268 h 2000886"/>
              <a:gd name="connsiteX3" fmla="*/ 3446301 w 3446301"/>
              <a:gd name="connsiteY3" fmla="*/ 1495255 h 2000886"/>
              <a:gd name="connsiteX4" fmla="*/ 3235033 w 3446301"/>
              <a:gd name="connsiteY4" fmla="*/ 1706523 h 2000886"/>
              <a:gd name="connsiteX5" fmla="*/ 3107862 w 3446301"/>
              <a:gd name="connsiteY5" fmla="*/ 1706523 h 2000886"/>
              <a:gd name="connsiteX6" fmla="*/ 2898043 w 3446301"/>
              <a:gd name="connsiteY6" fmla="*/ 2000886 h 2000886"/>
              <a:gd name="connsiteX7" fmla="*/ 2782348 w 3446301"/>
              <a:gd name="connsiteY7" fmla="*/ 1706523 h 2000886"/>
              <a:gd name="connsiteX8" fmla="*/ 211268 w 3446301"/>
              <a:gd name="connsiteY8" fmla="*/ 1706523 h 2000886"/>
              <a:gd name="connsiteX9" fmla="*/ 0 w 3446301"/>
              <a:gd name="connsiteY9" fmla="*/ 1495255 h 2000886"/>
              <a:gd name="connsiteX10" fmla="*/ 0 w 3446301"/>
              <a:gd name="connsiteY10" fmla="*/ 211268 h 2000886"/>
              <a:gd name="connsiteX11" fmla="*/ 211268 w 3446301"/>
              <a:gd name="connsiteY11" fmla="*/ 0 h 2000886"/>
              <a:gd name="connsiteX0" fmla="*/ 211268 w 3446301"/>
              <a:gd name="connsiteY0" fmla="*/ 0 h 2000886"/>
              <a:gd name="connsiteX1" fmla="*/ 3235033 w 3446301"/>
              <a:gd name="connsiteY1" fmla="*/ 0 h 2000886"/>
              <a:gd name="connsiteX2" fmla="*/ 3446301 w 3446301"/>
              <a:gd name="connsiteY2" fmla="*/ 211268 h 2000886"/>
              <a:gd name="connsiteX3" fmla="*/ 3446301 w 3446301"/>
              <a:gd name="connsiteY3" fmla="*/ 1495255 h 2000886"/>
              <a:gd name="connsiteX4" fmla="*/ 3235033 w 3446301"/>
              <a:gd name="connsiteY4" fmla="*/ 1706523 h 2000886"/>
              <a:gd name="connsiteX5" fmla="*/ 2996856 w 3446301"/>
              <a:gd name="connsiteY5" fmla="*/ 1706523 h 2000886"/>
              <a:gd name="connsiteX6" fmla="*/ 2898043 w 3446301"/>
              <a:gd name="connsiteY6" fmla="*/ 2000886 h 2000886"/>
              <a:gd name="connsiteX7" fmla="*/ 2782348 w 3446301"/>
              <a:gd name="connsiteY7" fmla="*/ 1706523 h 2000886"/>
              <a:gd name="connsiteX8" fmla="*/ 211268 w 3446301"/>
              <a:gd name="connsiteY8" fmla="*/ 1706523 h 2000886"/>
              <a:gd name="connsiteX9" fmla="*/ 0 w 3446301"/>
              <a:gd name="connsiteY9" fmla="*/ 1495255 h 2000886"/>
              <a:gd name="connsiteX10" fmla="*/ 0 w 3446301"/>
              <a:gd name="connsiteY10" fmla="*/ 211268 h 2000886"/>
              <a:gd name="connsiteX11" fmla="*/ 211268 w 3446301"/>
              <a:gd name="connsiteY11" fmla="*/ 0 h 2000886"/>
              <a:gd name="connsiteX0" fmla="*/ 211268 w 3446301"/>
              <a:gd name="connsiteY0" fmla="*/ 0 h 2037559"/>
              <a:gd name="connsiteX1" fmla="*/ 3235033 w 3446301"/>
              <a:gd name="connsiteY1" fmla="*/ 0 h 2037559"/>
              <a:gd name="connsiteX2" fmla="*/ 3446301 w 3446301"/>
              <a:gd name="connsiteY2" fmla="*/ 211268 h 2037559"/>
              <a:gd name="connsiteX3" fmla="*/ 3446301 w 3446301"/>
              <a:gd name="connsiteY3" fmla="*/ 1495255 h 2037559"/>
              <a:gd name="connsiteX4" fmla="*/ 3235033 w 3446301"/>
              <a:gd name="connsiteY4" fmla="*/ 1706523 h 2037559"/>
              <a:gd name="connsiteX5" fmla="*/ 2996856 w 3446301"/>
              <a:gd name="connsiteY5" fmla="*/ 1706523 h 2037559"/>
              <a:gd name="connsiteX6" fmla="*/ 2969404 w 3446301"/>
              <a:gd name="connsiteY6" fmla="*/ 2037559 h 2037559"/>
              <a:gd name="connsiteX7" fmla="*/ 2782348 w 3446301"/>
              <a:gd name="connsiteY7" fmla="*/ 1706523 h 2037559"/>
              <a:gd name="connsiteX8" fmla="*/ 211268 w 3446301"/>
              <a:gd name="connsiteY8" fmla="*/ 1706523 h 2037559"/>
              <a:gd name="connsiteX9" fmla="*/ 0 w 3446301"/>
              <a:gd name="connsiteY9" fmla="*/ 1495255 h 2037559"/>
              <a:gd name="connsiteX10" fmla="*/ 0 w 3446301"/>
              <a:gd name="connsiteY10" fmla="*/ 211268 h 2037559"/>
              <a:gd name="connsiteX11" fmla="*/ 211268 w 3446301"/>
              <a:gd name="connsiteY11" fmla="*/ 0 h 2037559"/>
              <a:gd name="connsiteX0" fmla="*/ 211268 w 3446301"/>
              <a:gd name="connsiteY0" fmla="*/ 0 h 2037559"/>
              <a:gd name="connsiteX1" fmla="*/ 3235033 w 3446301"/>
              <a:gd name="connsiteY1" fmla="*/ 0 h 2037559"/>
              <a:gd name="connsiteX2" fmla="*/ 3446301 w 3446301"/>
              <a:gd name="connsiteY2" fmla="*/ 211268 h 2037559"/>
              <a:gd name="connsiteX3" fmla="*/ 3446301 w 3446301"/>
              <a:gd name="connsiteY3" fmla="*/ 1495255 h 2037559"/>
              <a:gd name="connsiteX4" fmla="*/ 3235033 w 3446301"/>
              <a:gd name="connsiteY4" fmla="*/ 1706523 h 2037559"/>
              <a:gd name="connsiteX5" fmla="*/ 2996856 w 3446301"/>
              <a:gd name="connsiteY5" fmla="*/ 1706523 h 2037559"/>
              <a:gd name="connsiteX6" fmla="*/ 2993191 w 3446301"/>
              <a:gd name="connsiteY6" fmla="*/ 2037559 h 2037559"/>
              <a:gd name="connsiteX7" fmla="*/ 2782348 w 3446301"/>
              <a:gd name="connsiteY7" fmla="*/ 1706523 h 2037559"/>
              <a:gd name="connsiteX8" fmla="*/ 211268 w 3446301"/>
              <a:gd name="connsiteY8" fmla="*/ 1706523 h 2037559"/>
              <a:gd name="connsiteX9" fmla="*/ 0 w 3446301"/>
              <a:gd name="connsiteY9" fmla="*/ 1495255 h 2037559"/>
              <a:gd name="connsiteX10" fmla="*/ 0 w 3446301"/>
              <a:gd name="connsiteY10" fmla="*/ 211268 h 2037559"/>
              <a:gd name="connsiteX11" fmla="*/ 211268 w 3446301"/>
              <a:gd name="connsiteY11" fmla="*/ 0 h 2037559"/>
              <a:gd name="connsiteX0" fmla="*/ 211268 w 3446301"/>
              <a:gd name="connsiteY0" fmla="*/ 0 h 2013110"/>
              <a:gd name="connsiteX1" fmla="*/ 3235033 w 3446301"/>
              <a:gd name="connsiteY1" fmla="*/ 0 h 2013110"/>
              <a:gd name="connsiteX2" fmla="*/ 3446301 w 3446301"/>
              <a:gd name="connsiteY2" fmla="*/ 211268 h 2013110"/>
              <a:gd name="connsiteX3" fmla="*/ 3446301 w 3446301"/>
              <a:gd name="connsiteY3" fmla="*/ 1495255 h 2013110"/>
              <a:gd name="connsiteX4" fmla="*/ 3235033 w 3446301"/>
              <a:gd name="connsiteY4" fmla="*/ 1706523 h 2013110"/>
              <a:gd name="connsiteX5" fmla="*/ 2996856 w 3446301"/>
              <a:gd name="connsiteY5" fmla="*/ 1706523 h 2013110"/>
              <a:gd name="connsiteX6" fmla="*/ 2985262 w 3446301"/>
              <a:gd name="connsiteY6" fmla="*/ 2013110 h 2013110"/>
              <a:gd name="connsiteX7" fmla="*/ 2782348 w 3446301"/>
              <a:gd name="connsiteY7" fmla="*/ 1706523 h 2013110"/>
              <a:gd name="connsiteX8" fmla="*/ 211268 w 3446301"/>
              <a:gd name="connsiteY8" fmla="*/ 1706523 h 2013110"/>
              <a:gd name="connsiteX9" fmla="*/ 0 w 3446301"/>
              <a:gd name="connsiteY9" fmla="*/ 1495255 h 2013110"/>
              <a:gd name="connsiteX10" fmla="*/ 0 w 3446301"/>
              <a:gd name="connsiteY10" fmla="*/ 211268 h 2013110"/>
              <a:gd name="connsiteX11" fmla="*/ 211268 w 3446301"/>
              <a:gd name="connsiteY11" fmla="*/ 0 h 2013110"/>
              <a:gd name="connsiteX0" fmla="*/ 211268 w 3446301"/>
              <a:gd name="connsiteY0" fmla="*/ 0 h 2013110"/>
              <a:gd name="connsiteX1" fmla="*/ 3235033 w 3446301"/>
              <a:gd name="connsiteY1" fmla="*/ 0 h 2013110"/>
              <a:gd name="connsiteX2" fmla="*/ 3446301 w 3446301"/>
              <a:gd name="connsiteY2" fmla="*/ 211268 h 2013110"/>
              <a:gd name="connsiteX3" fmla="*/ 3446301 w 3446301"/>
              <a:gd name="connsiteY3" fmla="*/ 1495255 h 2013110"/>
              <a:gd name="connsiteX4" fmla="*/ 3235033 w 3446301"/>
              <a:gd name="connsiteY4" fmla="*/ 1706523 h 2013110"/>
              <a:gd name="connsiteX5" fmla="*/ 2996856 w 3446301"/>
              <a:gd name="connsiteY5" fmla="*/ 1706523 h 2013110"/>
              <a:gd name="connsiteX6" fmla="*/ 2985262 w 3446301"/>
              <a:gd name="connsiteY6" fmla="*/ 2013110 h 2013110"/>
              <a:gd name="connsiteX7" fmla="*/ 2255073 w 3446301"/>
              <a:gd name="connsiteY7" fmla="*/ 1718747 h 2013110"/>
              <a:gd name="connsiteX8" fmla="*/ 211268 w 3446301"/>
              <a:gd name="connsiteY8" fmla="*/ 1706523 h 2013110"/>
              <a:gd name="connsiteX9" fmla="*/ 0 w 3446301"/>
              <a:gd name="connsiteY9" fmla="*/ 1495255 h 2013110"/>
              <a:gd name="connsiteX10" fmla="*/ 0 w 3446301"/>
              <a:gd name="connsiteY10" fmla="*/ 211268 h 2013110"/>
              <a:gd name="connsiteX11" fmla="*/ 211268 w 3446301"/>
              <a:gd name="connsiteY11" fmla="*/ 0 h 2013110"/>
              <a:gd name="connsiteX0" fmla="*/ 211268 w 3446301"/>
              <a:gd name="connsiteY0" fmla="*/ 0 h 2074232"/>
              <a:gd name="connsiteX1" fmla="*/ 3235033 w 3446301"/>
              <a:gd name="connsiteY1" fmla="*/ 0 h 2074232"/>
              <a:gd name="connsiteX2" fmla="*/ 3446301 w 3446301"/>
              <a:gd name="connsiteY2" fmla="*/ 211268 h 2074232"/>
              <a:gd name="connsiteX3" fmla="*/ 3446301 w 3446301"/>
              <a:gd name="connsiteY3" fmla="*/ 1495255 h 2074232"/>
              <a:gd name="connsiteX4" fmla="*/ 3235033 w 3446301"/>
              <a:gd name="connsiteY4" fmla="*/ 1706523 h 2074232"/>
              <a:gd name="connsiteX5" fmla="*/ 2996856 w 3446301"/>
              <a:gd name="connsiteY5" fmla="*/ 1706523 h 2074232"/>
              <a:gd name="connsiteX6" fmla="*/ 2327159 w 3446301"/>
              <a:gd name="connsiteY6" fmla="*/ 2074232 h 2074232"/>
              <a:gd name="connsiteX7" fmla="*/ 2255073 w 3446301"/>
              <a:gd name="connsiteY7" fmla="*/ 1718747 h 2074232"/>
              <a:gd name="connsiteX8" fmla="*/ 211268 w 3446301"/>
              <a:gd name="connsiteY8" fmla="*/ 1706523 h 2074232"/>
              <a:gd name="connsiteX9" fmla="*/ 0 w 3446301"/>
              <a:gd name="connsiteY9" fmla="*/ 1495255 h 2074232"/>
              <a:gd name="connsiteX10" fmla="*/ 0 w 3446301"/>
              <a:gd name="connsiteY10" fmla="*/ 211268 h 2074232"/>
              <a:gd name="connsiteX11" fmla="*/ 211268 w 3446301"/>
              <a:gd name="connsiteY11" fmla="*/ 0 h 2074232"/>
              <a:gd name="connsiteX0" fmla="*/ 211268 w 3446301"/>
              <a:gd name="connsiteY0" fmla="*/ 0 h 2074232"/>
              <a:gd name="connsiteX1" fmla="*/ 3235033 w 3446301"/>
              <a:gd name="connsiteY1" fmla="*/ 0 h 2074232"/>
              <a:gd name="connsiteX2" fmla="*/ 3446301 w 3446301"/>
              <a:gd name="connsiteY2" fmla="*/ 211268 h 2074232"/>
              <a:gd name="connsiteX3" fmla="*/ 3446301 w 3446301"/>
              <a:gd name="connsiteY3" fmla="*/ 1495255 h 2074232"/>
              <a:gd name="connsiteX4" fmla="*/ 3235033 w 3446301"/>
              <a:gd name="connsiteY4" fmla="*/ 1706523 h 2074232"/>
              <a:gd name="connsiteX5" fmla="*/ 2461653 w 3446301"/>
              <a:gd name="connsiteY5" fmla="*/ 1706523 h 2074232"/>
              <a:gd name="connsiteX6" fmla="*/ 2327159 w 3446301"/>
              <a:gd name="connsiteY6" fmla="*/ 2074232 h 2074232"/>
              <a:gd name="connsiteX7" fmla="*/ 2255073 w 3446301"/>
              <a:gd name="connsiteY7" fmla="*/ 1718747 h 2074232"/>
              <a:gd name="connsiteX8" fmla="*/ 211268 w 3446301"/>
              <a:gd name="connsiteY8" fmla="*/ 1706523 h 2074232"/>
              <a:gd name="connsiteX9" fmla="*/ 0 w 3446301"/>
              <a:gd name="connsiteY9" fmla="*/ 1495255 h 2074232"/>
              <a:gd name="connsiteX10" fmla="*/ 0 w 3446301"/>
              <a:gd name="connsiteY10" fmla="*/ 211268 h 2074232"/>
              <a:gd name="connsiteX11" fmla="*/ 211268 w 3446301"/>
              <a:gd name="connsiteY11" fmla="*/ 0 h 2074232"/>
              <a:gd name="connsiteX0" fmla="*/ 211268 w 3446301"/>
              <a:gd name="connsiteY0" fmla="*/ 0 h 2135354"/>
              <a:gd name="connsiteX1" fmla="*/ 3235033 w 3446301"/>
              <a:gd name="connsiteY1" fmla="*/ 0 h 2135354"/>
              <a:gd name="connsiteX2" fmla="*/ 3446301 w 3446301"/>
              <a:gd name="connsiteY2" fmla="*/ 211268 h 2135354"/>
              <a:gd name="connsiteX3" fmla="*/ 3446301 w 3446301"/>
              <a:gd name="connsiteY3" fmla="*/ 1495255 h 2135354"/>
              <a:gd name="connsiteX4" fmla="*/ 3235033 w 3446301"/>
              <a:gd name="connsiteY4" fmla="*/ 1706523 h 2135354"/>
              <a:gd name="connsiteX5" fmla="*/ 2461653 w 3446301"/>
              <a:gd name="connsiteY5" fmla="*/ 1706523 h 2135354"/>
              <a:gd name="connsiteX6" fmla="*/ 2382662 w 3446301"/>
              <a:gd name="connsiteY6" fmla="*/ 2135354 h 2135354"/>
              <a:gd name="connsiteX7" fmla="*/ 2255073 w 3446301"/>
              <a:gd name="connsiteY7" fmla="*/ 1718747 h 2135354"/>
              <a:gd name="connsiteX8" fmla="*/ 211268 w 3446301"/>
              <a:gd name="connsiteY8" fmla="*/ 1706523 h 2135354"/>
              <a:gd name="connsiteX9" fmla="*/ 0 w 3446301"/>
              <a:gd name="connsiteY9" fmla="*/ 1495255 h 2135354"/>
              <a:gd name="connsiteX10" fmla="*/ 0 w 3446301"/>
              <a:gd name="connsiteY10" fmla="*/ 211268 h 2135354"/>
              <a:gd name="connsiteX11" fmla="*/ 211268 w 3446301"/>
              <a:gd name="connsiteY11" fmla="*/ 0 h 2135354"/>
              <a:gd name="connsiteX0" fmla="*/ 211268 w 3446301"/>
              <a:gd name="connsiteY0" fmla="*/ 0 h 2135354"/>
              <a:gd name="connsiteX1" fmla="*/ 3235033 w 3446301"/>
              <a:gd name="connsiteY1" fmla="*/ 0 h 2135354"/>
              <a:gd name="connsiteX2" fmla="*/ 3446301 w 3446301"/>
              <a:gd name="connsiteY2" fmla="*/ 211268 h 2135354"/>
              <a:gd name="connsiteX3" fmla="*/ 3446301 w 3446301"/>
              <a:gd name="connsiteY3" fmla="*/ 1495255 h 2135354"/>
              <a:gd name="connsiteX4" fmla="*/ 3235033 w 3446301"/>
              <a:gd name="connsiteY4" fmla="*/ 1706523 h 2135354"/>
              <a:gd name="connsiteX5" fmla="*/ 2429938 w 3446301"/>
              <a:gd name="connsiteY5" fmla="*/ 1706523 h 2135354"/>
              <a:gd name="connsiteX6" fmla="*/ 2382662 w 3446301"/>
              <a:gd name="connsiteY6" fmla="*/ 2135354 h 2135354"/>
              <a:gd name="connsiteX7" fmla="*/ 2255073 w 3446301"/>
              <a:gd name="connsiteY7" fmla="*/ 1718747 h 2135354"/>
              <a:gd name="connsiteX8" fmla="*/ 211268 w 3446301"/>
              <a:gd name="connsiteY8" fmla="*/ 1706523 h 2135354"/>
              <a:gd name="connsiteX9" fmla="*/ 0 w 3446301"/>
              <a:gd name="connsiteY9" fmla="*/ 1495255 h 2135354"/>
              <a:gd name="connsiteX10" fmla="*/ 0 w 3446301"/>
              <a:gd name="connsiteY10" fmla="*/ 211268 h 2135354"/>
              <a:gd name="connsiteX11" fmla="*/ 211268 w 3446301"/>
              <a:gd name="connsiteY11" fmla="*/ 0 h 2135354"/>
              <a:gd name="connsiteX0" fmla="*/ 211268 w 3446301"/>
              <a:gd name="connsiteY0" fmla="*/ 0 h 2135354"/>
              <a:gd name="connsiteX1" fmla="*/ 3235033 w 3446301"/>
              <a:gd name="connsiteY1" fmla="*/ 0 h 2135354"/>
              <a:gd name="connsiteX2" fmla="*/ 3446301 w 3446301"/>
              <a:gd name="connsiteY2" fmla="*/ 211268 h 2135354"/>
              <a:gd name="connsiteX3" fmla="*/ 3446301 w 3446301"/>
              <a:gd name="connsiteY3" fmla="*/ 1495255 h 2135354"/>
              <a:gd name="connsiteX4" fmla="*/ 3235033 w 3446301"/>
              <a:gd name="connsiteY4" fmla="*/ 1706523 h 2135354"/>
              <a:gd name="connsiteX5" fmla="*/ 2429938 w 3446301"/>
              <a:gd name="connsiteY5" fmla="*/ 1706523 h 2135354"/>
              <a:gd name="connsiteX6" fmla="*/ 2358875 w 3446301"/>
              <a:gd name="connsiteY6" fmla="*/ 2135354 h 2135354"/>
              <a:gd name="connsiteX7" fmla="*/ 2255073 w 3446301"/>
              <a:gd name="connsiteY7" fmla="*/ 1718747 h 2135354"/>
              <a:gd name="connsiteX8" fmla="*/ 211268 w 3446301"/>
              <a:gd name="connsiteY8" fmla="*/ 1706523 h 2135354"/>
              <a:gd name="connsiteX9" fmla="*/ 0 w 3446301"/>
              <a:gd name="connsiteY9" fmla="*/ 1495255 h 2135354"/>
              <a:gd name="connsiteX10" fmla="*/ 0 w 3446301"/>
              <a:gd name="connsiteY10" fmla="*/ 211268 h 2135354"/>
              <a:gd name="connsiteX11" fmla="*/ 211268 w 3446301"/>
              <a:gd name="connsiteY11" fmla="*/ 0 h 2135354"/>
              <a:gd name="connsiteX0" fmla="*/ 211268 w 3446301"/>
              <a:gd name="connsiteY0" fmla="*/ 0 h 2092568"/>
              <a:gd name="connsiteX1" fmla="*/ 3235033 w 3446301"/>
              <a:gd name="connsiteY1" fmla="*/ 0 h 2092568"/>
              <a:gd name="connsiteX2" fmla="*/ 3446301 w 3446301"/>
              <a:gd name="connsiteY2" fmla="*/ 211268 h 2092568"/>
              <a:gd name="connsiteX3" fmla="*/ 3446301 w 3446301"/>
              <a:gd name="connsiteY3" fmla="*/ 1495255 h 2092568"/>
              <a:gd name="connsiteX4" fmla="*/ 3235033 w 3446301"/>
              <a:gd name="connsiteY4" fmla="*/ 1706523 h 2092568"/>
              <a:gd name="connsiteX5" fmla="*/ 2429938 w 3446301"/>
              <a:gd name="connsiteY5" fmla="*/ 1706523 h 2092568"/>
              <a:gd name="connsiteX6" fmla="*/ 2335088 w 3446301"/>
              <a:gd name="connsiteY6" fmla="*/ 2092568 h 2092568"/>
              <a:gd name="connsiteX7" fmla="*/ 2255073 w 3446301"/>
              <a:gd name="connsiteY7" fmla="*/ 1718747 h 2092568"/>
              <a:gd name="connsiteX8" fmla="*/ 211268 w 3446301"/>
              <a:gd name="connsiteY8" fmla="*/ 1706523 h 2092568"/>
              <a:gd name="connsiteX9" fmla="*/ 0 w 3446301"/>
              <a:gd name="connsiteY9" fmla="*/ 1495255 h 2092568"/>
              <a:gd name="connsiteX10" fmla="*/ 0 w 3446301"/>
              <a:gd name="connsiteY10" fmla="*/ 211268 h 2092568"/>
              <a:gd name="connsiteX11" fmla="*/ 211268 w 3446301"/>
              <a:gd name="connsiteY11" fmla="*/ 0 h 2092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092568">
                <a:moveTo>
                  <a:pt x="211268" y="0"/>
                </a:moveTo>
                <a:lnTo>
                  <a:pt x="3235033" y="0"/>
                </a:lnTo>
                <a:cubicBezTo>
                  <a:pt x="3351713" y="0"/>
                  <a:pt x="3446301" y="94588"/>
                  <a:pt x="3446301" y="211268"/>
                </a:cubicBezTo>
                <a:lnTo>
                  <a:pt x="3446301" y="1495255"/>
                </a:lnTo>
                <a:cubicBezTo>
                  <a:pt x="3446301" y="1611935"/>
                  <a:pt x="3351713" y="1706523"/>
                  <a:pt x="3235033" y="1706523"/>
                </a:cubicBezTo>
                <a:lnTo>
                  <a:pt x="2429938" y="1706523"/>
                </a:lnTo>
                <a:cubicBezTo>
                  <a:pt x="2428716" y="1816868"/>
                  <a:pt x="2336310" y="1982223"/>
                  <a:pt x="2335088" y="2092568"/>
                </a:cubicBezTo>
                <a:lnTo>
                  <a:pt x="2255073" y="1718747"/>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pic>
        <p:nvPicPr>
          <p:cNvPr id="14" name="Picture 2">
            <a:extLst>
              <a:ext uri="{FF2B5EF4-FFF2-40B4-BE49-F238E27FC236}">
                <a16:creationId xmlns:a16="http://schemas.microsoft.com/office/drawing/2014/main" id="{A0E991E2-34C2-416B-A1B2-051FB30C8663}"/>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5687435" y="2316799"/>
            <a:ext cx="1062715" cy="953531"/>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直線コネクタ 22">
            <a:extLst>
              <a:ext uri="{FF2B5EF4-FFF2-40B4-BE49-F238E27FC236}">
                <a16:creationId xmlns:a16="http://schemas.microsoft.com/office/drawing/2014/main" id="{225DEFF8-CBCF-4DCD-B5FF-5ACEAE96885F}"/>
              </a:ext>
            </a:extLst>
          </p:cNvPr>
          <p:cNvCxnSpPr>
            <a:cxnSpLocks/>
          </p:cNvCxnSpPr>
          <p:nvPr/>
        </p:nvCxnSpPr>
        <p:spPr>
          <a:xfrm flipV="1">
            <a:off x="3265109" y="2505075"/>
            <a:ext cx="2662746" cy="145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F62D359C-2152-4486-BBC5-9250654E65AC}"/>
              </a:ext>
            </a:extLst>
          </p:cNvPr>
          <p:cNvCxnSpPr>
            <a:cxnSpLocks/>
          </p:cNvCxnSpPr>
          <p:nvPr/>
        </p:nvCxnSpPr>
        <p:spPr>
          <a:xfrm flipV="1">
            <a:off x="2456851" y="2690456"/>
            <a:ext cx="1055025" cy="4804"/>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6C60F31E-46BC-4ED3-A306-FDBADD5F3724}"/>
              </a:ext>
            </a:extLst>
          </p:cNvPr>
          <p:cNvCxnSpPr>
            <a:cxnSpLocks/>
          </p:cNvCxnSpPr>
          <p:nvPr/>
        </p:nvCxnSpPr>
        <p:spPr>
          <a:xfrm>
            <a:off x="2372150" y="2092188"/>
            <a:ext cx="1563370" cy="4128"/>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864083" y="3203298"/>
            <a:ext cx="2063772" cy="1107996"/>
          </a:xfrm>
          <a:prstGeom prst="rect">
            <a:avLst/>
          </a:prstGeom>
          <a:noFill/>
        </p:spPr>
        <p:txBody>
          <a:bodyPr wrap="square" rtlCol="0">
            <a:spAutoFit/>
          </a:bodyPr>
          <a:lstStyle/>
          <a:p>
            <a:r>
              <a:rPr kumimoji="1" lang="ja-JP" altLang="en-US" sz="1400" dirty="0"/>
              <a:t>○　　　　　　　 ○</a:t>
            </a:r>
            <a:endParaRPr kumimoji="1" lang="en-US" altLang="ja-JP" sz="1400" dirty="0"/>
          </a:p>
          <a:p>
            <a:endParaRPr kumimoji="1" lang="en-US" altLang="ja-JP" sz="1100" dirty="0"/>
          </a:p>
          <a:p>
            <a:endParaRPr kumimoji="1" lang="en-US" altLang="ja-JP" sz="1100" dirty="0"/>
          </a:p>
          <a:p>
            <a:endParaRPr kumimoji="1" lang="en-US" altLang="ja-JP" sz="1400" dirty="0"/>
          </a:p>
          <a:p>
            <a:r>
              <a:rPr kumimoji="1" lang="ja-JP" altLang="en-US" sz="1400" dirty="0"/>
              <a:t>○　　　　　　　 ◎　　　</a:t>
            </a:r>
          </a:p>
        </p:txBody>
      </p:sp>
      <p:cxnSp>
        <p:nvCxnSpPr>
          <p:cNvPr id="17" name="直線コネクタ 16">
            <a:extLst>
              <a:ext uri="{FF2B5EF4-FFF2-40B4-BE49-F238E27FC236}">
                <a16:creationId xmlns:a16="http://schemas.microsoft.com/office/drawing/2014/main" id="{F62D359C-2152-4486-BBC5-9250654E65AC}"/>
              </a:ext>
            </a:extLst>
          </p:cNvPr>
          <p:cNvCxnSpPr>
            <a:cxnSpLocks/>
          </p:cNvCxnSpPr>
          <p:nvPr/>
        </p:nvCxnSpPr>
        <p:spPr>
          <a:xfrm>
            <a:off x="2896847" y="2332011"/>
            <a:ext cx="2199028"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95A6272-D3C5-47CD-97E1-922551A0387C}"/>
              </a:ext>
            </a:extLst>
          </p:cNvPr>
          <p:cNvSpPr txBox="1"/>
          <p:nvPr/>
        </p:nvSpPr>
        <p:spPr>
          <a:xfrm>
            <a:off x="2103813" y="1604702"/>
            <a:ext cx="4191038" cy="1235723"/>
          </a:xfrm>
          <a:prstGeom prst="rect">
            <a:avLst/>
          </a:prstGeom>
          <a:noFill/>
        </p:spPr>
        <p:txBody>
          <a:bodyPr wrap="square">
            <a:spAutoFit/>
          </a:bodyPr>
          <a:lstStyle/>
          <a:p>
            <a:pPr>
              <a:lnSpc>
                <a:spcPct val="110000"/>
              </a:lnSpc>
            </a:pPr>
            <a:r>
              <a:rPr kumimoji="1" lang="ja-JP" altLang="en-US" sz="1050" dirty="0">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令和４年度又は令和５年度の取組」</a:t>
            </a:r>
            <a:r>
              <a:rPr kumimoji="1" lang="ja-JP" altLang="en-US" sz="1050" dirty="0">
                <a:latin typeface="BIZ UDPゴシック" panose="020B0400000000000000" pitchFamily="50" charset="-128"/>
                <a:ea typeface="BIZ UDPゴシック" panose="020B0400000000000000" pitchFamily="50" charset="-128"/>
              </a:rPr>
              <a:t>欄のうち、取り組めるものに〇を記入してください。</a:t>
            </a:r>
            <a:endParaRPr kumimoji="1" lang="en-US" altLang="ja-JP" sz="1050" dirty="0">
              <a:latin typeface="BIZ UDPゴシック" panose="020B0400000000000000" pitchFamily="50" charset="-128"/>
              <a:ea typeface="BIZ UDPゴシック" panose="020B0400000000000000" pitchFamily="50" charset="-128"/>
            </a:endParaRPr>
          </a:p>
          <a:p>
            <a:pPr marL="171450" indent="-171450">
              <a:lnSpc>
                <a:spcPct val="110000"/>
              </a:lnSpc>
              <a:spcAft>
                <a:spcPts val="600"/>
              </a:spcAft>
              <a:buFont typeface="Arial" panose="020B0604020202020204" pitchFamily="34" charset="0"/>
              <a:buChar char="•"/>
            </a:pPr>
            <a:r>
              <a:rPr kumimoji="1" lang="ja-JP" altLang="en-US" sz="1050" dirty="0">
                <a:latin typeface="BIZ UDPゴシック" panose="020B0400000000000000" pitchFamily="50" charset="-128"/>
                <a:ea typeface="BIZ UDPゴシック" panose="020B0400000000000000" pitchFamily="50" charset="-128"/>
              </a:rPr>
              <a:t>２つ以上に〇が付けばＯＫです。</a:t>
            </a:r>
            <a:endParaRPr kumimoji="1" lang="en-US" altLang="ja-JP" sz="1050" dirty="0">
              <a:latin typeface="BIZ UDPゴシック" panose="020B0400000000000000" pitchFamily="50" charset="-128"/>
              <a:ea typeface="BIZ UDPゴシック" panose="020B0400000000000000" pitchFamily="50" charset="-128"/>
            </a:endParaRPr>
          </a:p>
          <a:p>
            <a:pPr marL="171450" indent="-171450">
              <a:lnSpc>
                <a:spcPct val="110000"/>
              </a:lnSpc>
              <a:buFont typeface="Arial" panose="020B0604020202020204" pitchFamily="34" charset="0"/>
              <a:buChar char="•"/>
            </a:pPr>
            <a:r>
              <a:rPr kumimoji="1" lang="ja-JP" altLang="en-US" sz="1050" dirty="0">
                <a:latin typeface="BIZ UDPゴシック" panose="020B0400000000000000" pitchFamily="50" charset="-128"/>
                <a:ea typeface="BIZ UDPゴシック" panose="020B0400000000000000" pitchFamily="50" charset="-128"/>
              </a:rPr>
              <a:t>これまで既に取り組んでいるものもカウントできます（その場合、１つ以上は新しい取組または従来の取組の強化・拡大（「◎」で記入）を含むようにしてください。）</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330ED366-C7E9-43E8-AB13-D9596F28C5C6}"/>
              </a:ext>
            </a:extLst>
          </p:cNvPr>
          <p:cNvSpPr/>
          <p:nvPr/>
        </p:nvSpPr>
        <p:spPr>
          <a:xfrm>
            <a:off x="3900489" y="928688"/>
            <a:ext cx="2405062" cy="435106"/>
          </a:xfrm>
          <a:prstGeom prst="rect">
            <a:avLst/>
          </a:prstGeom>
          <a:solidFill>
            <a:srgbClr val="FEF9BE">
              <a:alpha val="36000"/>
            </a:srgbClr>
          </a:solidFill>
          <a:ln w="38100">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図形 20">
            <a:extLst>
              <a:ext uri="{FF2B5EF4-FFF2-40B4-BE49-F238E27FC236}">
                <a16:creationId xmlns:a16="http://schemas.microsoft.com/office/drawing/2014/main" id="{545AA9F0-400B-40F6-8951-856966B2FADF}"/>
              </a:ext>
            </a:extLst>
          </p:cNvPr>
          <p:cNvSpPr/>
          <p:nvPr/>
        </p:nvSpPr>
        <p:spPr>
          <a:xfrm>
            <a:off x="4196877" y="133220"/>
            <a:ext cx="2380043" cy="770332"/>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 name="connsiteX0" fmla="*/ 211268 w 3446301"/>
              <a:gd name="connsiteY0" fmla="*/ 0 h 2000886"/>
              <a:gd name="connsiteX1" fmla="*/ 3235033 w 3446301"/>
              <a:gd name="connsiteY1" fmla="*/ 0 h 2000886"/>
              <a:gd name="connsiteX2" fmla="*/ 3446301 w 3446301"/>
              <a:gd name="connsiteY2" fmla="*/ 211268 h 2000886"/>
              <a:gd name="connsiteX3" fmla="*/ 3446301 w 3446301"/>
              <a:gd name="connsiteY3" fmla="*/ 1495255 h 2000886"/>
              <a:gd name="connsiteX4" fmla="*/ 3235033 w 3446301"/>
              <a:gd name="connsiteY4" fmla="*/ 1706523 h 2000886"/>
              <a:gd name="connsiteX5" fmla="*/ 3107862 w 3446301"/>
              <a:gd name="connsiteY5" fmla="*/ 1706523 h 2000886"/>
              <a:gd name="connsiteX6" fmla="*/ 2898043 w 3446301"/>
              <a:gd name="connsiteY6" fmla="*/ 2000886 h 2000886"/>
              <a:gd name="connsiteX7" fmla="*/ 2782348 w 3446301"/>
              <a:gd name="connsiteY7" fmla="*/ 1706523 h 2000886"/>
              <a:gd name="connsiteX8" fmla="*/ 211268 w 3446301"/>
              <a:gd name="connsiteY8" fmla="*/ 1706523 h 2000886"/>
              <a:gd name="connsiteX9" fmla="*/ 0 w 3446301"/>
              <a:gd name="connsiteY9" fmla="*/ 1495255 h 2000886"/>
              <a:gd name="connsiteX10" fmla="*/ 0 w 3446301"/>
              <a:gd name="connsiteY10" fmla="*/ 211268 h 2000886"/>
              <a:gd name="connsiteX11" fmla="*/ 211268 w 3446301"/>
              <a:gd name="connsiteY11" fmla="*/ 0 h 2000886"/>
              <a:gd name="connsiteX0" fmla="*/ 211268 w 3446301"/>
              <a:gd name="connsiteY0" fmla="*/ 0 h 2000886"/>
              <a:gd name="connsiteX1" fmla="*/ 3235033 w 3446301"/>
              <a:gd name="connsiteY1" fmla="*/ 0 h 2000886"/>
              <a:gd name="connsiteX2" fmla="*/ 3446301 w 3446301"/>
              <a:gd name="connsiteY2" fmla="*/ 211268 h 2000886"/>
              <a:gd name="connsiteX3" fmla="*/ 3446301 w 3446301"/>
              <a:gd name="connsiteY3" fmla="*/ 1495255 h 2000886"/>
              <a:gd name="connsiteX4" fmla="*/ 3235033 w 3446301"/>
              <a:gd name="connsiteY4" fmla="*/ 1706523 h 2000886"/>
              <a:gd name="connsiteX5" fmla="*/ 2996856 w 3446301"/>
              <a:gd name="connsiteY5" fmla="*/ 1706523 h 2000886"/>
              <a:gd name="connsiteX6" fmla="*/ 2898043 w 3446301"/>
              <a:gd name="connsiteY6" fmla="*/ 2000886 h 2000886"/>
              <a:gd name="connsiteX7" fmla="*/ 2782348 w 3446301"/>
              <a:gd name="connsiteY7" fmla="*/ 1706523 h 2000886"/>
              <a:gd name="connsiteX8" fmla="*/ 211268 w 3446301"/>
              <a:gd name="connsiteY8" fmla="*/ 1706523 h 2000886"/>
              <a:gd name="connsiteX9" fmla="*/ 0 w 3446301"/>
              <a:gd name="connsiteY9" fmla="*/ 1495255 h 2000886"/>
              <a:gd name="connsiteX10" fmla="*/ 0 w 3446301"/>
              <a:gd name="connsiteY10" fmla="*/ 211268 h 2000886"/>
              <a:gd name="connsiteX11" fmla="*/ 211268 w 3446301"/>
              <a:gd name="connsiteY11" fmla="*/ 0 h 2000886"/>
              <a:gd name="connsiteX0" fmla="*/ 211268 w 3446301"/>
              <a:gd name="connsiteY0" fmla="*/ 0 h 2037559"/>
              <a:gd name="connsiteX1" fmla="*/ 3235033 w 3446301"/>
              <a:gd name="connsiteY1" fmla="*/ 0 h 2037559"/>
              <a:gd name="connsiteX2" fmla="*/ 3446301 w 3446301"/>
              <a:gd name="connsiteY2" fmla="*/ 211268 h 2037559"/>
              <a:gd name="connsiteX3" fmla="*/ 3446301 w 3446301"/>
              <a:gd name="connsiteY3" fmla="*/ 1495255 h 2037559"/>
              <a:gd name="connsiteX4" fmla="*/ 3235033 w 3446301"/>
              <a:gd name="connsiteY4" fmla="*/ 1706523 h 2037559"/>
              <a:gd name="connsiteX5" fmla="*/ 2996856 w 3446301"/>
              <a:gd name="connsiteY5" fmla="*/ 1706523 h 2037559"/>
              <a:gd name="connsiteX6" fmla="*/ 2969404 w 3446301"/>
              <a:gd name="connsiteY6" fmla="*/ 2037559 h 2037559"/>
              <a:gd name="connsiteX7" fmla="*/ 2782348 w 3446301"/>
              <a:gd name="connsiteY7" fmla="*/ 1706523 h 2037559"/>
              <a:gd name="connsiteX8" fmla="*/ 211268 w 3446301"/>
              <a:gd name="connsiteY8" fmla="*/ 1706523 h 2037559"/>
              <a:gd name="connsiteX9" fmla="*/ 0 w 3446301"/>
              <a:gd name="connsiteY9" fmla="*/ 1495255 h 2037559"/>
              <a:gd name="connsiteX10" fmla="*/ 0 w 3446301"/>
              <a:gd name="connsiteY10" fmla="*/ 211268 h 2037559"/>
              <a:gd name="connsiteX11" fmla="*/ 211268 w 3446301"/>
              <a:gd name="connsiteY11" fmla="*/ 0 h 2037559"/>
              <a:gd name="connsiteX0" fmla="*/ 211268 w 3446301"/>
              <a:gd name="connsiteY0" fmla="*/ 0 h 2037559"/>
              <a:gd name="connsiteX1" fmla="*/ 3235033 w 3446301"/>
              <a:gd name="connsiteY1" fmla="*/ 0 h 2037559"/>
              <a:gd name="connsiteX2" fmla="*/ 3446301 w 3446301"/>
              <a:gd name="connsiteY2" fmla="*/ 211268 h 2037559"/>
              <a:gd name="connsiteX3" fmla="*/ 3446301 w 3446301"/>
              <a:gd name="connsiteY3" fmla="*/ 1495255 h 2037559"/>
              <a:gd name="connsiteX4" fmla="*/ 3235033 w 3446301"/>
              <a:gd name="connsiteY4" fmla="*/ 1706523 h 2037559"/>
              <a:gd name="connsiteX5" fmla="*/ 2996856 w 3446301"/>
              <a:gd name="connsiteY5" fmla="*/ 1706523 h 2037559"/>
              <a:gd name="connsiteX6" fmla="*/ 2993191 w 3446301"/>
              <a:gd name="connsiteY6" fmla="*/ 2037559 h 2037559"/>
              <a:gd name="connsiteX7" fmla="*/ 2782348 w 3446301"/>
              <a:gd name="connsiteY7" fmla="*/ 1706523 h 2037559"/>
              <a:gd name="connsiteX8" fmla="*/ 211268 w 3446301"/>
              <a:gd name="connsiteY8" fmla="*/ 1706523 h 2037559"/>
              <a:gd name="connsiteX9" fmla="*/ 0 w 3446301"/>
              <a:gd name="connsiteY9" fmla="*/ 1495255 h 2037559"/>
              <a:gd name="connsiteX10" fmla="*/ 0 w 3446301"/>
              <a:gd name="connsiteY10" fmla="*/ 211268 h 2037559"/>
              <a:gd name="connsiteX11" fmla="*/ 211268 w 3446301"/>
              <a:gd name="connsiteY11" fmla="*/ 0 h 2037559"/>
              <a:gd name="connsiteX0" fmla="*/ 211268 w 3446301"/>
              <a:gd name="connsiteY0" fmla="*/ 0 h 2013110"/>
              <a:gd name="connsiteX1" fmla="*/ 3235033 w 3446301"/>
              <a:gd name="connsiteY1" fmla="*/ 0 h 2013110"/>
              <a:gd name="connsiteX2" fmla="*/ 3446301 w 3446301"/>
              <a:gd name="connsiteY2" fmla="*/ 211268 h 2013110"/>
              <a:gd name="connsiteX3" fmla="*/ 3446301 w 3446301"/>
              <a:gd name="connsiteY3" fmla="*/ 1495255 h 2013110"/>
              <a:gd name="connsiteX4" fmla="*/ 3235033 w 3446301"/>
              <a:gd name="connsiteY4" fmla="*/ 1706523 h 2013110"/>
              <a:gd name="connsiteX5" fmla="*/ 2996856 w 3446301"/>
              <a:gd name="connsiteY5" fmla="*/ 1706523 h 2013110"/>
              <a:gd name="connsiteX6" fmla="*/ 2985262 w 3446301"/>
              <a:gd name="connsiteY6" fmla="*/ 2013110 h 2013110"/>
              <a:gd name="connsiteX7" fmla="*/ 2782348 w 3446301"/>
              <a:gd name="connsiteY7" fmla="*/ 1706523 h 2013110"/>
              <a:gd name="connsiteX8" fmla="*/ 211268 w 3446301"/>
              <a:gd name="connsiteY8" fmla="*/ 1706523 h 2013110"/>
              <a:gd name="connsiteX9" fmla="*/ 0 w 3446301"/>
              <a:gd name="connsiteY9" fmla="*/ 1495255 h 2013110"/>
              <a:gd name="connsiteX10" fmla="*/ 0 w 3446301"/>
              <a:gd name="connsiteY10" fmla="*/ 211268 h 2013110"/>
              <a:gd name="connsiteX11" fmla="*/ 211268 w 3446301"/>
              <a:gd name="connsiteY11" fmla="*/ 0 h 2013110"/>
              <a:gd name="connsiteX0" fmla="*/ 211268 w 3446301"/>
              <a:gd name="connsiteY0" fmla="*/ 0 h 2013110"/>
              <a:gd name="connsiteX1" fmla="*/ 3235033 w 3446301"/>
              <a:gd name="connsiteY1" fmla="*/ 0 h 2013110"/>
              <a:gd name="connsiteX2" fmla="*/ 3446301 w 3446301"/>
              <a:gd name="connsiteY2" fmla="*/ 211268 h 2013110"/>
              <a:gd name="connsiteX3" fmla="*/ 3446301 w 3446301"/>
              <a:gd name="connsiteY3" fmla="*/ 1495255 h 2013110"/>
              <a:gd name="connsiteX4" fmla="*/ 3235033 w 3446301"/>
              <a:gd name="connsiteY4" fmla="*/ 1706523 h 2013110"/>
              <a:gd name="connsiteX5" fmla="*/ 2996856 w 3446301"/>
              <a:gd name="connsiteY5" fmla="*/ 1706523 h 2013110"/>
              <a:gd name="connsiteX6" fmla="*/ 2985262 w 3446301"/>
              <a:gd name="connsiteY6" fmla="*/ 2013110 h 2013110"/>
              <a:gd name="connsiteX7" fmla="*/ 2255073 w 3446301"/>
              <a:gd name="connsiteY7" fmla="*/ 1718747 h 2013110"/>
              <a:gd name="connsiteX8" fmla="*/ 211268 w 3446301"/>
              <a:gd name="connsiteY8" fmla="*/ 1706523 h 2013110"/>
              <a:gd name="connsiteX9" fmla="*/ 0 w 3446301"/>
              <a:gd name="connsiteY9" fmla="*/ 1495255 h 2013110"/>
              <a:gd name="connsiteX10" fmla="*/ 0 w 3446301"/>
              <a:gd name="connsiteY10" fmla="*/ 211268 h 2013110"/>
              <a:gd name="connsiteX11" fmla="*/ 211268 w 3446301"/>
              <a:gd name="connsiteY11" fmla="*/ 0 h 2013110"/>
              <a:gd name="connsiteX0" fmla="*/ 211268 w 3446301"/>
              <a:gd name="connsiteY0" fmla="*/ 0 h 2074232"/>
              <a:gd name="connsiteX1" fmla="*/ 3235033 w 3446301"/>
              <a:gd name="connsiteY1" fmla="*/ 0 h 2074232"/>
              <a:gd name="connsiteX2" fmla="*/ 3446301 w 3446301"/>
              <a:gd name="connsiteY2" fmla="*/ 211268 h 2074232"/>
              <a:gd name="connsiteX3" fmla="*/ 3446301 w 3446301"/>
              <a:gd name="connsiteY3" fmla="*/ 1495255 h 2074232"/>
              <a:gd name="connsiteX4" fmla="*/ 3235033 w 3446301"/>
              <a:gd name="connsiteY4" fmla="*/ 1706523 h 2074232"/>
              <a:gd name="connsiteX5" fmla="*/ 2996856 w 3446301"/>
              <a:gd name="connsiteY5" fmla="*/ 1706523 h 2074232"/>
              <a:gd name="connsiteX6" fmla="*/ 2327159 w 3446301"/>
              <a:gd name="connsiteY6" fmla="*/ 2074232 h 2074232"/>
              <a:gd name="connsiteX7" fmla="*/ 2255073 w 3446301"/>
              <a:gd name="connsiteY7" fmla="*/ 1718747 h 2074232"/>
              <a:gd name="connsiteX8" fmla="*/ 211268 w 3446301"/>
              <a:gd name="connsiteY8" fmla="*/ 1706523 h 2074232"/>
              <a:gd name="connsiteX9" fmla="*/ 0 w 3446301"/>
              <a:gd name="connsiteY9" fmla="*/ 1495255 h 2074232"/>
              <a:gd name="connsiteX10" fmla="*/ 0 w 3446301"/>
              <a:gd name="connsiteY10" fmla="*/ 211268 h 2074232"/>
              <a:gd name="connsiteX11" fmla="*/ 211268 w 3446301"/>
              <a:gd name="connsiteY11" fmla="*/ 0 h 2074232"/>
              <a:gd name="connsiteX0" fmla="*/ 211268 w 3446301"/>
              <a:gd name="connsiteY0" fmla="*/ 0 h 2074232"/>
              <a:gd name="connsiteX1" fmla="*/ 3235033 w 3446301"/>
              <a:gd name="connsiteY1" fmla="*/ 0 h 2074232"/>
              <a:gd name="connsiteX2" fmla="*/ 3446301 w 3446301"/>
              <a:gd name="connsiteY2" fmla="*/ 211268 h 2074232"/>
              <a:gd name="connsiteX3" fmla="*/ 3446301 w 3446301"/>
              <a:gd name="connsiteY3" fmla="*/ 1495255 h 2074232"/>
              <a:gd name="connsiteX4" fmla="*/ 3235033 w 3446301"/>
              <a:gd name="connsiteY4" fmla="*/ 1706523 h 2074232"/>
              <a:gd name="connsiteX5" fmla="*/ 2461653 w 3446301"/>
              <a:gd name="connsiteY5" fmla="*/ 1706523 h 2074232"/>
              <a:gd name="connsiteX6" fmla="*/ 2327159 w 3446301"/>
              <a:gd name="connsiteY6" fmla="*/ 2074232 h 2074232"/>
              <a:gd name="connsiteX7" fmla="*/ 2255073 w 3446301"/>
              <a:gd name="connsiteY7" fmla="*/ 1718747 h 2074232"/>
              <a:gd name="connsiteX8" fmla="*/ 211268 w 3446301"/>
              <a:gd name="connsiteY8" fmla="*/ 1706523 h 2074232"/>
              <a:gd name="connsiteX9" fmla="*/ 0 w 3446301"/>
              <a:gd name="connsiteY9" fmla="*/ 1495255 h 2074232"/>
              <a:gd name="connsiteX10" fmla="*/ 0 w 3446301"/>
              <a:gd name="connsiteY10" fmla="*/ 211268 h 2074232"/>
              <a:gd name="connsiteX11" fmla="*/ 211268 w 3446301"/>
              <a:gd name="connsiteY11" fmla="*/ 0 h 2074232"/>
              <a:gd name="connsiteX0" fmla="*/ 211268 w 3446301"/>
              <a:gd name="connsiteY0" fmla="*/ 0 h 2135354"/>
              <a:gd name="connsiteX1" fmla="*/ 3235033 w 3446301"/>
              <a:gd name="connsiteY1" fmla="*/ 0 h 2135354"/>
              <a:gd name="connsiteX2" fmla="*/ 3446301 w 3446301"/>
              <a:gd name="connsiteY2" fmla="*/ 211268 h 2135354"/>
              <a:gd name="connsiteX3" fmla="*/ 3446301 w 3446301"/>
              <a:gd name="connsiteY3" fmla="*/ 1495255 h 2135354"/>
              <a:gd name="connsiteX4" fmla="*/ 3235033 w 3446301"/>
              <a:gd name="connsiteY4" fmla="*/ 1706523 h 2135354"/>
              <a:gd name="connsiteX5" fmla="*/ 2461653 w 3446301"/>
              <a:gd name="connsiteY5" fmla="*/ 1706523 h 2135354"/>
              <a:gd name="connsiteX6" fmla="*/ 2382662 w 3446301"/>
              <a:gd name="connsiteY6" fmla="*/ 2135354 h 2135354"/>
              <a:gd name="connsiteX7" fmla="*/ 2255073 w 3446301"/>
              <a:gd name="connsiteY7" fmla="*/ 1718747 h 2135354"/>
              <a:gd name="connsiteX8" fmla="*/ 211268 w 3446301"/>
              <a:gd name="connsiteY8" fmla="*/ 1706523 h 2135354"/>
              <a:gd name="connsiteX9" fmla="*/ 0 w 3446301"/>
              <a:gd name="connsiteY9" fmla="*/ 1495255 h 2135354"/>
              <a:gd name="connsiteX10" fmla="*/ 0 w 3446301"/>
              <a:gd name="connsiteY10" fmla="*/ 211268 h 2135354"/>
              <a:gd name="connsiteX11" fmla="*/ 211268 w 3446301"/>
              <a:gd name="connsiteY11" fmla="*/ 0 h 2135354"/>
              <a:gd name="connsiteX0" fmla="*/ 211268 w 3446301"/>
              <a:gd name="connsiteY0" fmla="*/ 0 h 2135354"/>
              <a:gd name="connsiteX1" fmla="*/ 3235033 w 3446301"/>
              <a:gd name="connsiteY1" fmla="*/ 0 h 2135354"/>
              <a:gd name="connsiteX2" fmla="*/ 3446301 w 3446301"/>
              <a:gd name="connsiteY2" fmla="*/ 211268 h 2135354"/>
              <a:gd name="connsiteX3" fmla="*/ 3446301 w 3446301"/>
              <a:gd name="connsiteY3" fmla="*/ 1495255 h 2135354"/>
              <a:gd name="connsiteX4" fmla="*/ 3235033 w 3446301"/>
              <a:gd name="connsiteY4" fmla="*/ 1706523 h 2135354"/>
              <a:gd name="connsiteX5" fmla="*/ 2429938 w 3446301"/>
              <a:gd name="connsiteY5" fmla="*/ 1706523 h 2135354"/>
              <a:gd name="connsiteX6" fmla="*/ 2382662 w 3446301"/>
              <a:gd name="connsiteY6" fmla="*/ 2135354 h 2135354"/>
              <a:gd name="connsiteX7" fmla="*/ 2255073 w 3446301"/>
              <a:gd name="connsiteY7" fmla="*/ 1718747 h 2135354"/>
              <a:gd name="connsiteX8" fmla="*/ 211268 w 3446301"/>
              <a:gd name="connsiteY8" fmla="*/ 1706523 h 2135354"/>
              <a:gd name="connsiteX9" fmla="*/ 0 w 3446301"/>
              <a:gd name="connsiteY9" fmla="*/ 1495255 h 2135354"/>
              <a:gd name="connsiteX10" fmla="*/ 0 w 3446301"/>
              <a:gd name="connsiteY10" fmla="*/ 211268 h 2135354"/>
              <a:gd name="connsiteX11" fmla="*/ 211268 w 3446301"/>
              <a:gd name="connsiteY11" fmla="*/ 0 h 2135354"/>
              <a:gd name="connsiteX0" fmla="*/ 211268 w 3446301"/>
              <a:gd name="connsiteY0" fmla="*/ 0 h 2135354"/>
              <a:gd name="connsiteX1" fmla="*/ 3235033 w 3446301"/>
              <a:gd name="connsiteY1" fmla="*/ 0 h 2135354"/>
              <a:gd name="connsiteX2" fmla="*/ 3446301 w 3446301"/>
              <a:gd name="connsiteY2" fmla="*/ 211268 h 2135354"/>
              <a:gd name="connsiteX3" fmla="*/ 3446301 w 3446301"/>
              <a:gd name="connsiteY3" fmla="*/ 1495255 h 2135354"/>
              <a:gd name="connsiteX4" fmla="*/ 3235033 w 3446301"/>
              <a:gd name="connsiteY4" fmla="*/ 1706523 h 2135354"/>
              <a:gd name="connsiteX5" fmla="*/ 2429938 w 3446301"/>
              <a:gd name="connsiteY5" fmla="*/ 1706523 h 2135354"/>
              <a:gd name="connsiteX6" fmla="*/ 2358875 w 3446301"/>
              <a:gd name="connsiteY6" fmla="*/ 2135354 h 2135354"/>
              <a:gd name="connsiteX7" fmla="*/ 2255073 w 3446301"/>
              <a:gd name="connsiteY7" fmla="*/ 1718747 h 2135354"/>
              <a:gd name="connsiteX8" fmla="*/ 211268 w 3446301"/>
              <a:gd name="connsiteY8" fmla="*/ 1706523 h 2135354"/>
              <a:gd name="connsiteX9" fmla="*/ 0 w 3446301"/>
              <a:gd name="connsiteY9" fmla="*/ 1495255 h 2135354"/>
              <a:gd name="connsiteX10" fmla="*/ 0 w 3446301"/>
              <a:gd name="connsiteY10" fmla="*/ 211268 h 2135354"/>
              <a:gd name="connsiteX11" fmla="*/ 211268 w 3446301"/>
              <a:gd name="connsiteY11" fmla="*/ 0 h 2135354"/>
              <a:gd name="connsiteX0" fmla="*/ 211268 w 3446301"/>
              <a:gd name="connsiteY0" fmla="*/ 0 h 2092568"/>
              <a:gd name="connsiteX1" fmla="*/ 3235033 w 3446301"/>
              <a:gd name="connsiteY1" fmla="*/ 0 h 2092568"/>
              <a:gd name="connsiteX2" fmla="*/ 3446301 w 3446301"/>
              <a:gd name="connsiteY2" fmla="*/ 211268 h 2092568"/>
              <a:gd name="connsiteX3" fmla="*/ 3446301 w 3446301"/>
              <a:gd name="connsiteY3" fmla="*/ 1495255 h 2092568"/>
              <a:gd name="connsiteX4" fmla="*/ 3235033 w 3446301"/>
              <a:gd name="connsiteY4" fmla="*/ 1706523 h 2092568"/>
              <a:gd name="connsiteX5" fmla="*/ 2429938 w 3446301"/>
              <a:gd name="connsiteY5" fmla="*/ 1706523 h 2092568"/>
              <a:gd name="connsiteX6" fmla="*/ 2335088 w 3446301"/>
              <a:gd name="connsiteY6" fmla="*/ 2092568 h 2092568"/>
              <a:gd name="connsiteX7" fmla="*/ 2255073 w 3446301"/>
              <a:gd name="connsiteY7" fmla="*/ 1718747 h 2092568"/>
              <a:gd name="connsiteX8" fmla="*/ 211268 w 3446301"/>
              <a:gd name="connsiteY8" fmla="*/ 1706523 h 2092568"/>
              <a:gd name="connsiteX9" fmla="*/ 0 w 3446301"/>
              <a:gd name="connsiteY9" fmla="*/ 1495255 h 2092568"/>
              <a:gd name="connsiteX10" fmla="*/ 0 w 3446301"/>
              <a:gd name="connsiteY10" fmla="*/ 211268 h 2092568"/>
              <a:gd name="connsiteX11" fmla="*/ 211268 w 3446301"/>
              <a:gd name="connsiteY11" fmla="*/ 0 h 2092568"/>
              <a:gd name="connsiteX0" fmla="*/ 211268 w 3446301"/>
              <a:gd name="connsiteY0" fmla="*/ 0 h 2092568"/>
              <a:gd name="connsiteX1" fmla="*/ 3235033 w 3446301"/>
              <a:gd name="connsiteY1" fmla="*/ 0 h 2092568"/>
              <a:gd name="connsiteX2" fmla="*/ 3446301 w 3446301"/>
              <a:gd name="connsiteY2" fmla="*/ 211268 h 2092568"/>
              <a:gd name="connsiteX3" fmla="*/ 3446301 w 3446301"/>
              <a:gd name="connsiteY3" fmla="*/ 1495255 h 2092568"/>
              <a:gd name="connsiteX4" fmla="*/ 3235033 w 3446301"/>
              <a:gd name="connsiteY4" fmla="*/ 1706523 h 2092568"/>
              <a:gd name="connsiteX5" fmla="*/ 2429938 w 3446301"/>
              <a:gd name="connsiteY5" fmla="*/ 1706523 h 2092568"/>
              <a:gd name="connsiteX6" fmla="*/ 2335088 w 3446301"/>
              <a:gd name="connsiteY6" fmla="*/ 2092568 h 2092568"/>
              <a:gd name="connsiteX7" fmla="*/ 806892 w 3446301"/>
              <a:gd name="connsiteY7" fmla="*/ 1692550 h 2092568"/>
              <a:gd name="connsiteX8" fmla="*/ 211268 w 3446301"/>
              <a:gd name="connsiteY8" fmla="*/ 1706523 h 2092568"/>
              <a:gd name="connsiteX9" fmla="*/ 0 w 3446301"/>
              <a:gd name="connsiteY9" fmla="*/ 1495255 h 2092568"/>
              <a:gd name="connsiteX10" fmla="*/ 0 w 3446301"/>
              <a:gd name="connsiteY10" fmla="*/ 211268 h 2092568"/>
              <a:gd name="connsiteX11" fmla="*/ 211268 w 3446301"/>
              <a:gd name="connsiteY11" fmla="*/ 0 h 2092568"/>
              <a:gd name="connsiteX0" fmla="*/ 211268 w 3446301"/>
              <a:gd name="connsiteY0" fmla="*/ 0 h 2118766"/>
              <a:gd name="connsiteX1" fmla="*/ 3235033 w 3446301"/>
              <a:gd name="connsiteY1" fmla="*/ 0 h 2118766"/>
              <a:gd name="connsiteX2" fmla="*/ 3446301 w 3446301"/>
              <a:gd name="connsiteY2" fmla="*/ 211268 h 2118766"/>
              <a:gd name="connsiteX3" fmla="*/ 3446301 w 3446301"/>
              <a:gd name="connsiteY3" fmla="*/ 1495255 h 2118766"/>
              <a:gd name="connsiteX4" fmla="*/ 3235033 w 3446301"/>
              <a:gd name="connsiteY4" fmla="*/ 1706523 h 2118766"/>
              <a:gd name="connsiteX5" fmla="*/ 2429938 w 3446301"/>
              <a:gd name="connsiteY5" fmla="*/ 1706523 h 2118766"/>
              <a:gd name="connsiteX6" fmla="*/ 1011037 w 3446301"/>
              <a:gd name="connsiteY6" fmla="*/ 2118766 h 2118766"/>
              <a:gd name="connsiteX7" fmla="*/ 806892 w 3446301"/>
              <a:gd name="connsiteY7" fmla="*/ 1692550 h 2118766"/>
              <a:gd name="connsiteX8" fmla="*/ 211268 w 3446301"/>
              <a:gd name="connsiteY8" fmla="*/ 1706523 h 2118766"/>
              <a:gd name="connsiteX9" fmla="*/ 0 w 3446301"/>
              <a:gd name="connsiteY9" fmla="*/ 1495255 h 2118766"/>
              <a:gd name="connsiteX10" fmla="*/ 0 w 3446301"/>
              <a:gd name="connsiteY10" fmla="*/ 211268 h 2118766"/>
              <a:gd name="connsiteX11" fmla="*/ 211268 w 3446301"/>
              <a:gd name="connsiteY11" fmla="*/ 0 h 2118766"/>
              <a:gd name="connsiteX0" fmla="*/ 211268 w 3446301"/>
              <a:gd name="connsiteY0" fmla="*/ 0 h 2118766"/>
              <a:gd name="connsiteX1" fmla="*/ 3235033 w 3446301"/>
              <a:gd name="connsiteY1" fmla="*/ 0 h 2118766"/>
              <a:gd name="connsiteX2" fmla="*/ 3446301 w 3446301"/>
              <a:gd name="connsiteY2" fmla="*/ 211268 h 2118766"/>
              <a:gd name="connsiteX3" fmla="*/ 3446301 w 3446301"/>
              <a:gd name="connsiteY3" fmla="*/ 1495255 h 2118766"/>
              <a:gd name="connsiteX4" fmla="*/ 3235033 w 3446301"/>
              <a:gd name="connsiteY4" fmla="*/ 1706523 h 2118766"/>
              <a:gd name="connsiteX5" fmla="*/ 1078303 w 3446301"/>
              <a:gd name="connsiteY5" fmla="*/ 1706522 h 2118766"/>
              <a:gd name="connsiteX6" fmla="*/ 1011037 w 3446301"/>
              <a:gd name="connsiteY6" fmla="*/ 2118766 h 2118766"/>
              <a:gd name="connsiteX7" fmla="*/ 806892 w 3446301"/>
              <a:gd name="connsiteY7" fmla="*/ 1692550 h 2118766"/>
              <a:gd name="connsiteX8" fmla="*/ 211268 w 3446301"/>
              <a:gd name="connsiteY8" fmla="*/ 1706523 h 2118766"/>
              <a:gd name="connsiteX9" fmla="*/ 0 w 3446301"/>
              <a:gd name="connsiteY9" fmla="*/ 1495255 h 2118766"/>
              <a:gd name="connsiteX10" fmla="*/ 0 w 3446301"/>
              <a:gd name="connsiteY10" fmla="*/ 211268 h 2118766"/>
              <a:gd name="connsiteX11" fmla="*/ 211268 w 3446301"/>
              <a:gd name="connsiteY11" fmla="*/ 0 h 2118766"/>
              <a:gd name="connsiteX0" fmla="*/ 211268 w 3446301"/>
              <a:gd name="connsiteY0" fmla="*/ 0 h 2118766"/>
              <a:gd name="connsiteX1" fmla="*/ 3235033 w 3446301"/>
              <a:gd name="connsiteY1" fmla="*/ 0 h 2118766"/>
              <a:gd name="connsiteX2" fmla="*/ 3446301 w 3446301"/>
              <a:gd name="connsiteY2" fmla="*/ 211268 h 2118766"/>
              <a:gd name="connsiteX3" fmla="*/ 3446301 w 3446301"/>
              <a:gd name="connsiteY3" fmla="*/ 1495255 h 2118766"/>
              <a:gd name="connsiteX4" fmla="*/ 3235033 w 3446301"/>
              <a:gd name="connsiteY4" fmla="*/ 1706523 h 2118766"/>
              <a:gd name="connsiteX5" fmla="*/ 1078303 w 3446301"/>
              <a:gd name="connsiteY5" fmla="*/ 1706522 h 2118766"/>
              <a:gd name="connsiteX6" fmla="*/ 735193 w 3446301"/>
              <a:gd name="connsiteY6" fmla="*/ 2118766 h 2118766"/>
              <a:gd name="connsiteX7" fmla="*/ 806892 w 3446301"/>
              <a:gd name="connsiteY7" fmla="*/ 1692550 h 2118766"/>
              <a:gd name="connsiteX8" fmla="*/ 211268 w 3446301"/>
              <a:gd name="connsiteY8" fmla="*/ 1706523 h 2118766"/>
              <a:gd name="connsiteX9" fmla="*/ 0 w 3446301"/>
              <a:gd name="connsiteY9" fmla="*/ 1495255 h 2118766"/>
              <a:gd name="connsiteX10" fmla="*/ 0 w 3446301"/>
              <a:gd name="connsiteY10" fmla="*/ 211268 h 2118766"/>
              <a:gd name="connsiteX11" fmla="*/ 211268 w 3446301"/>
              <a:gd name="connsiteY11" fmla="*/ 0 h 2118766"/>
              <a:gd name="connsiteX0" fmla="*/ 211268 w 3446301"/>
              <a:gd name="connsiteY0" fmla="*/ 0 h 2118766"/>
              <a:gd name="connsiteX1" fmla="*/ 3235033 w 3446301"/>
              <a:gd name="connsiteY1" fmla="*/ 0 h 2118766"/>
              <a:gd name="connsiteX2" fmla="*/ 3446301 w 3446301"/>
              <a:gd name="connsiteY2" fmla="*/ 211268 h 2118766"/>
              <a:gd name="connsiteX3" fmla="*/ 3446301 w 3446301"/>
              <a:gd name="connsiteY3" fmla="*/ 1495255 h 2118766"/>
              <a:gd name="connsiteX4" fmla="*/ 3235033 w 3446301"/>
              <a:gd name="connsiteY4" fmla="*/ 1706523 h 2118766"/>
              <a:gd name="connsiteX5" fmla="*/ 1078303 w 3446301"/>
              <a:gd name="connsiteY5" fmla="*/ 1706522 h 2118766"/>
              <a:gd name="connsiteX6" fmla="*/ 735193 w 3446301"/>
              <a:gd name="connsiteY6" fmla="*/ 2118766 h 2118766"/>
              <a:gd name="connsiteX7" fmla="*/ 572425 w 3446301"/>
              <a:gd name="connsiteY7" fmla="*/ 1666351 h 2118766"/>
              <a:gd name="connsiteX8" fmla="*/ 211268 w 3446301"/>
              <a:gd name="connsiteY8" fmla="*/ 1706523 h 2118766"/>
              <a:gd name="connsiteX9" fmla="*/ 0 w 3446301"/>
              <a:gd name="connsiteY9" fmla="*/ 1495255 h 2118766"/>
              <a:gd name="connsiteX10" fmla="*/ 0 w 3446301"/>
              <a:gd name="connsiteY10" fmla="*/ 211268 h 2118766"/>
              <a:gd name="connsiteX11" fmla="*/ 211268 w 3446301"/>
              <a:gd name="connsiteY11" fmla="*/ 0 h 2118766"/>
              <a:gd name="connsiteX0" fmla="*/ 211268 w 3446301"/>
              <a:gd name="connsiteY0" fmla="*/ 0 h 2118766"/>
              <a:gd name="connsiteX1" fmla="*/ 3235033 w 3446301"/>
              <a:gd name="connsiteY1" fmla="*/ 0 h 2118766"/>
              <a:gd name="connsiteX2" fmla="*/ 3446301 w 3446301"/>
              <a:gd name="connsiteY2" fmla="*/ 211268 h 2118766"/>
              <a:gd name="connsiteX3" fmla="*/ 3446301 w 3446301"/>
              <a:gd name="connsiteY3" fmla="*/ 1495255 h 2118766"/>
              <a:gd name="connsiteX4" fmla="*/ 3235033 w 3446301"/>
              <a:gd name="connsiteY4" fmla="*/ 1706523 h 2118766"/>
              <a:gd name="connsiteX5" fmla="*/ 843836 w 3446301"/>
              <a:gd name="connsiteY5" fmla="*/ 1706522 h 2118766"/>
              <a:gd name="connsiteX6" fmla="*/ 735193 w 3446301"/>
              <a:gd name="connsiteY6" fmla="*/ 2118766 h 2118766"/>
              <a:gd name="connsiteX7" fmla="*/ 572425 w 3446301"/>
              <a:gd name="connsiteY7" fmla="*/ 1666351 h 2118766"/>
              <a:gd name="connsiteX8" fmla="*/ 211268 w 3446301"/>
              <a:gd name="connsiteY8" fmla="*/ 1706523 h 2118766"/>
              <a:gd name="connsiteX9" fmla="*/ 0 w 3446301"/>
              <a:gd name="connsiteY9" fmla="*/ 1495255 h 2118766"/>
              <a:gd name="connsiteX10" fmla="*/ 0 w 3446301"/>
              <a:gd name="connsiteY10" fmla="*/ 211268 h 2118766"/>
              <a:gd name="connsiteX11" fmla="*/ 211268 w 3446301"/>
              <a:gd name="connsiteY11" fmla="*/ 0 h 2118766"/>
              <a:gd name="connsiteX0" fmla="*/ 211268 w 3446301"/>
              <a:gd name="connsiteY0" fmla="*/ 0 h 2118766"/>
              <a:gd name="connsiteX1" fmla="*/ 3235033 w 3446301"/>
              <a:gd name="connsiteY1" fmla="*/ 0 h 2118766"/>
              <a:gd name="connsiteX2" fmla="*/ 3446301 w 3446301"/>
              <a:gd name="connsiteY2" fmla="*/ 211268 h 2118766"/>
              <a:gd name="connsiteX3" fmla="*/ 3446301 w 3446301"/>
              <a:gd name="connsiteY3" fmla="*/ 1495255 h 2118766"/>
              <a:gd name="connsiteX4" fmla="*/ 3235033 w 3446301"/>
              <a:gd name="connsiteY4" fmla="*/ 1706523 h 2118766"/>
              <a:gd name="connsiteX5" fmla="*/ 843836 w 3446301"/>
              <a:gd name="connsiteY5" fmla="*/ 1706522 h 2118766"/>
              <a:gd name="connsiteX6" fmla="*/ 735193 w 3446301"/>
              <a:gd name="connsiteY6" fmla="*/ 2118766 h 2118766"/>
              <a:gd name="connsiteX7" fmla="*/ 565529 w 3446301"/>
              <a:gd name="connsiteY7" fmla="*/ 1705647 h 2118766"/>
              <a:gd name="connsiteX8" fmla="*/ 211268 w 3446301"/>
              <a:gd name="connsiteY8" fmla="*/ 1706523 h 2118766"/>
              <a:gd name="connsiteX9" fmla="*/ 0 w 3446301"/>
              <a:gd name="connsiteY9" fmla="*/ 1495255 h 2118766"/>
              <a:gd name="connsiteX10" fmla="*/ 0 w 3446301"/>
              <a:gd name="connsiteY10" fmla="*/ 211268 h 2118766"/>
              <a:gd name="connsiteX11" fmla="*/ 211268 w 3446301"/>
              <a:gd name="connsiteY11" fmla="*/ 0 h 211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118766">
                <a:moveTo>
                  <a:pt x="211268" y="0"/>
                </a:moveTo>
                <a:lnTo>
                  <a:pt x="3235033" y="0"/>
                </a:lnTo>
                <a:cubicBezTo>
                  <a:pt x="3351713" y="0"/>
                  <a:pt x="3446301" y="94588"/>
                  <a:pt x="3446301" y="211268"/>
                </a:cubicBezTo>
                <a:lnTo>
                  <a:pt x="3446301" y="1495255"/>
                </a:lnTo>
                <a:cubicBezTo>
                  <a:pt x="3446301" y="1611935"/>
                  <a:pt x="3351713" y="1706523"/>
                  <a:pt x="3235033" y="1706523"/>
                </a:cubicBezTo>
                <a:lnTo>
                  <a:pt x="843836" y="1706522"/>
                </a:lnTo>
                <a:cubicBezTo>
                  <a:pt x="842614" y="1816867"/>
                  <a:pt x="736415" y="2008421"/>
                  <a:pt x="735193" y="2118766"/>
                </a:cubicBezTo>
                <a:lnTo>
                  <a:pt x="565529" y="1705647"/>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A95A6272-D3C5-47CD-97E1-922551A0387C}"/>
              </a:ext>
            </a:extLst>
          </p:cNvPr>
          <p:cNvSpPr txBox="1"/>
          <p:nvPr/>
        </p:nvSpPr>
        <p:spPr>
          <a:xfrm>
            <a:off x="4196877" y="158306"/>
            <a:ext cx="2553274" cy="600164"/>
          </a:xfrm>
          <a:prstGeom prst="rect">
            <a:avLst/>
          </a:prstGeom>
          <a:noFill/>
        </p:spPr>
        <p:txBody>
          <a:bodyPr wrap="square">
            <a:spAutoFit/>
          </a:bodyPr>
          <a:lstStyle/>
          <a:p>
            <a:pPr>
              <a:lnSpc>
                <a:spcPct val="110000"/>
              </a:lnSpc>
            </a:pPr>
            <a:r>
              <a:rPr kumimoji="1" lang="ja-JP" altLang="en-US" sz="1000" dirty="0">
                <a:solidFill>
                  <a:srgbClr val="FF0000"/>
                </a:solidFill>
                <a:latin typeface="BIZ UDPゴシック" panose="020B0400000000000000" pitchFamily="50" charset="-128"/>
                <a:ea typeface="BIZ UDPゴシック" panose="020B0400000000000000" pitchFamily="50" charset="-128"/>
              </a:rPr>
              <a:t>秋肥の申込の際は秋用肥料の欄に○を、</a:t>
            </a:r>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000" dirty="0">
                <a:solidFill>
                  <a:srgbClr val="FF0000"/>
                </a:solidFill>
                <a:latin typeface="BIZ UDPゴシック" panose="020B0400000000000000" pitchFamily="50" charset="-128"/>
                <a:ea typeface="BIZ UDPゴシック" panose="020B0400000000000000" pitchFamily="50" charset="-128"/>
              </a:rPr>
              <a:t>春肥の申込の際は春用肥料の欄に〇を</a:t>
            </a:r>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000" dirty="0">
                <a:solidFill>
                  <a:srgbClr val="FF0000"/>
                </a:solidFill>
                <a:latin typeface="BIZ UDPゴシック" panose="020B0400000000000000" pitchFamily="50" charset="-128"/>
                <a:ea typeface="BIZ UDPゴシック" panose="020B0400000000000000" pitchFamily="50" charset="-128"/>
              </a:rPr>
              <a:t>つけてください。</a:t>
            </a:r>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69433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57" name="正方形/長方形 56">
            <a:extLst>
              <a:ext uri="{FF2B5EF4-FFF2-40B4-BE49-F238E27FC236}">
                <a16:creationId xmlns:a16="http://schemas.microsoft.com/office/drawing/2014/main" id="{1806E5C5-89E2-4928-94D4-8EB5583E787D}"/>
              </a:ext>
            </a:extLst>
          </p:cNvPr>
          <p:cNvSpPr/>
          <p:nvPr/>
        </p:nvSpPr>
        <p:spPr>
          <a:xfrm flipV="1">
            <a:off x="262043" y="388887"/>
            <a:ext cx="6427871" cy="5047932"/>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3" name="正方形/長方形 42">
            <a:extLst>
              <a:ext uri="{FF2B5EF4-FFF2-40B4-BE49-F238E27FC236}">
                <a16:creationId xmlns:a16="http://schemas.microsoft.com/office/drawing/2014/main" id="{824DAB5A-B2D5-4E5A-8DAA-1A4BC65480DD}"/>
              </a:ext>
            </a:extLst>
          </p:cNvPr>
          <p:cNvSpPr/>
          <p:nvPr/>
        </p:nvSpPr>
        <p:spPr>
          <a:xfrm flipV="1">
            <a:off x="262042" y="5848577"/>
            <a:ext cx="6427871" cy="341924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32D5D218-017B-4FD6-84B9-91813C6384C5}"/>
              </a:ext>
            </a:extLst>
          </p:cNvPr>
          <p:cNvSpPr txBox="1"/>
          <p:nvPr/>
        </p:nvSpPr>
        <p:spPr>
          <a:xfrm>
            <a:off x="641625" y="6117503"/>
            <a:ext cx="6091707" cy="338554"/>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今後のスケジュールは、概ね以下のとおりです。</a:t>
            </a:r>
          </a:p>
        </p:txBody>
      </p:sp>
      <p:sp>
        <p:nvSpPr>
          <p:cNvPr id="46" name="矢印: 五方向 45">
            <a:extLst>
              <a:ext uri="{FF2B5EF4-FFF2-40B4-BE49-F238E27FC236}">
                <a16:creationId xmlns:a16="http://schemas.microsoft.com/office/drawing/2014/main" id="{C2B65460-90D8-4E1A-85F7-A727EB5299CA}"/>
              </a:ext>
            </a:extLst>
          </p:cNvPr>
          <p:cNvSpPr/>
          <p:nvPr/>
        </p:nvSpPr>
        <p:spPr>
          <a:xfrm>
            <a:off x="405710" y="5671642"/>
            <a:ext cx="1774999"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スケジュール</a:t>
            </a:r>
          </a:p>
        </p:txBody>
      </p:sp>
      <p:sp>
        <p:nvSpPr>
          <p:cNvPr id="35" name="角丸四角形 34"/>
          <p:cNvSpPr/>
          <p:nvPr/>
        </p:nvSpPr>
        <p:spPr>
          <a:xfrm>
            <a:off x="495134" y="7364070"/>
            <a:ext cx="1470589" cy="594793"/>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9D7C6055-C7A8-40FA-A72E-453FFB6D3E92}"/>
              </a:ext>
            </a:extLst>
          </p:cNvPr>
          <p:cNvSpPr txBox="1"/>
          <p:nvPr/>
        </p:nvSpPr>
        <p:spPr>
          <a:xfrm>
            <a:off x="460461" y="7428202"/>
            <a:ext cx="1527784" cy="584775"/>
          </a:xfrm>
          <a:prstGeom prst="rect">
            <a:avLst/>
          </a:prstGeom>
          <a:noFill/>
        </p:spPr>
        <p:txBody>
          <a:bodyPr wrap="square" rtlCol="0">
            <a:spAutoFit/>
          </a:bodyPr>
          <a:lstStyle/>
          <a:p>
            <a:pPr marL="0" algn="ctr" rtl="0" eaLnBrk="1" fontAlgn="ctr" latinLnBrk="0" hangingPunct="1">
              <a:spcBef>
                <a:spcPts val="0"/>
              </a:spcBef>
            </a:pPr>
            <a:r>
              <a:rPr kumimoji="1" lang="ja-JP" altLang="en-US" sz="1600" dirty="0">
                <a:solidFill>
                  <a:schemeClr val="bg1"/>
                </a:solidFill>
                <a:latin typeface="BIZ UDPゴシック" panose="020B0400000000000000" pitchFamily="50" charset="-128"/>
                <a:ea typeface="BIZ UDPゴシック" panose="020B0400000000000000" pitchFamily="50" charset="-128"/>
              </a:rPr>
              <a:t>令和５年春肥</a:t>
            </a:r>
            <a:endParaRPr kumimoji="1" lang="en-US" altLang="ja-JP" sz="1600" dirty="0">
              <a:solidFill>
                <a:schemeClr val="bg1"/>
              </a:solidFill>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pPr>
            <a:r>
              <a:rPr kumimoji="1" lang="ja-JP" altLang="en-US"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申込期限</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9D7C6055-C7A8-40FA-A72E-453FFB6D3E92}"/>
              </a:ext>
            </a:extLst>
          </p:cNvPr>
          <p:cNvSpPr txBox="1"/>
          <p:nvPr/>
        </p:nvSpPr>
        <p:spPr>
          <a:xfrm>
            <a:off x="2076211" y="7312426"/>
            <a:ext cx="4548258" cy="646331"/>
          </a:xfrm>
          <a:prstGeom prst="rect">
            <a:avLst/>
          </a:prstGeom>
          <a:noFill/>
        </p:spPr>
        <p:txBody>
          <a:bodyPr wrap="square" rtlCol="0">
            <a:spAutoFit/>
          </a:bodyPr>
          <a:lstStyle/>
          <a:p>
            <a:pPr fontAlgn="ctr"/>
            <a:r>
              <a:rPr kumimoji="1" lang="ja-JP" altLang="en-US"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取組実施者（農協・肥料販売店等）へ書類提出</a:t>
            </a:r>
            <a:endParaRPr kumimoji="1" lang="en-US" altLang="ja-JP" sz="1000" dirty="0">
              <a:solidFill>
                <a:srgbClr val="000000"/>
              </a:solidFill>
              <a:latin typeface="BIZ UDPゴシック" panose="020B0400000000000000" pitchFamily="50" charset="-128"/>
              <a:ea typeface="BIZ UDPゴシック" panose="020B0400000000000000" pitchFamily="50" charset="-128"/>
            </a:endParaRPr>
          </a:p>
          <a:p>
            <a:pPr fontAlgn="ctr"/>
            <a:endParaRPr kumimoji="1" lang="en-US" altLang="ja-JP" sz="1000" dirty="0">
              <a:solidFill>
                <a:srgbClr val="000000"/>
              </a:solidFill>
              <a:latin typeface="BIZ UDPゴシック" panose="020B0400000000000000" pitchFamily="50" charset="-128"/>
              <a:ea typeface="BIZ UDPゴシック" panose="020B0400000000000000" pitchFamily="50" charset="-128"/>
            </a:endParaRPr>
          </a:p>
          <a:p>
            <a:pPr fontAlgn="ctr"/>
            <a:r>
              <a:rPr kumimoji="1"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支援金支払いは、令和５年４月頃から順次行う予定です。</a:t>
            </a:r>
            <a:endParaRPr lang="ja-JP" altLang="ja-JP" sz="1600" b="0" i="0" u="none" strike="noStrike" dirty="0">
              <a:effectLst/>
              <a:latin typeface="BIZ UDPゴシック" panose="020B0400000000000000" pitchFamily="50" charset="-128"/>
              <a:ea typeface="BIZ UDPゴシック" panose="020B0400000000000000" pitchFamily="50" charset="-128"/>
            </a:endParaRPr>
          </a:p>
        </p:txBody>
      </p:sp>
      <p:sp>
        <p:nvSpPr>
          <p:cNvPr id="40" name="テキスト ボックス 39"/>
          <p:cNvSpPr txBox="1"/>
          <p:nvPr/>
        </p:nvSpPr>
        <p:spPr>
          <a:xfrm>
            <a:off x="307123" y="4651015"/>
            <a:ext cx="6337707" cy="954107"/>
          </a:xfrm>
          <a:prstGeom prst="rect">
            <a:avLst/>
          </a:prstGeom>
          <a:noFill/>
        </p:spPr>
        <p:txBody>
          <a:bodyPr wrap="square" rtlCol="0">
            <a:spAutoFit/>
          </a:bodyPr>
          <a:lstStyle/>
          <a:p>
            <a:r>
              <a:rPr kumimoji="1" lang="ja-JP" altLang="en-US" sz="1400" dirty="0">
                <a:solidFill>
                  <a:srgbClr val="FF0000"/>
                </a:solidFill>
                <a:latin typeface="ＭＳ Ｐゴシック" panose="020B0600070205080204" pitchFamily="50" charset="-128"/>
                <a:ea typeface="ＭＳ Ｐゴシック" panose="020B0600070205080204" pitchFamily="50" charset="-128"/>
              </a:rPr>
              <a:t>・基本的には、肥料を購入した農協・肥料販売店それぞれに申込みをお願いします。</a:t>
            </a:r>
            <a:endParaRPr kumimoji="1"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400">
                <a:solidFill>
                  <a:srgbClr val="FF0000"/>
                </a:solidFill>
                <a:latin typeface="ＭＳ Ｐゴシック" panose="020B0600070205080204" pitchFamily="50" charset="-128"/>
                <a:ea typeface="ＭＳ Ｐゴシック" panose="020B0600070205080204" pitchFamily="50" charset="-128"/>
              </a:rPr>
              <a:t>・申請方法や支援</a:t>
            </a:r>
            <a:r>
              <a:rPr kumimoji="1" lang="ja-JP" altLang="en-US" sz="1400" dirty="0">
                <a:solidFill>
                  <a:srgbClr val="FF0000"/>
                </a:solidFill>
                <a:latin typeface="ＭＳ Ｐゴシック" panose="020B0600070205080204" pitchFamily="50" charset="-128"/>
                <a:ea typeface="ＭＳ Ｐゴシック" panose="020B0600070205080204" pitchFamily="50" charset="-128"/>
              </a:rPr>
              <a:t>金の受け取り方法については、肥料を購入した店舗にご確認ください。</a:t>
            </a:r>
            <a:endParaRPr kumimoji="1" lang="en-US" altLang="ja-JP" sz="1400" dirty="0">
              <a:solidFill>
                <a:srgbClr val="FF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rgbClr val="FF0000"/>
              </a:solidFill>
              <a:latin typeface="ＭＳ Ｐゴシック" panose="020B0600070205080204" pitchFamily="50" charset="-128"/>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27981569"/>
              </p:ext>
            </p:extLst>
          </p:nvPr>
        </p:nvGraphicFramePr>
        <p:xfrm>
          <a:off x="405710" y="1903384"/>
          <a:ext cx="6109390" cy="2630219"/>
        </p:xfrm>
        <a:graphic>
          <a:graphicData uri="http://schemas.openxmlformats.org/drawingml/2006/table">
            <a:tbl>
              <a:tblPr firstRow="1" bandRow="1">
                <a:effectLst>
                  <a:reflection stA="45000" endPos="1000" dist="50800" dir="5400000" sy="-100000" algn="bl" rotWithShape="0"/>
                </a:effectLst>
                <a:tableStyleId>{073A0DAA-6AF3-43AB-8588-CEC1D06C72B9}</a:tableStyleId>
              </a:tblPr>
              <a:tblGrid>
                <a:gridCol w="2641523">
                  <a:extLst>
                    <a:ext uri="{9D8B030D-6E8A-4147-A177-3AD203B41FA5}">
                      <a16:colId xmlns:a16="http://schemas.microsoft.com/office/drawing/2014/main" val="1801523023"/>
                    </a:ext>
                  </a:extLst>
                </a:gridCol>
                <a:gridCol w="3467867">
                  <a:extLst>
                    <a:ext uri="{9D8B030D-6E8A-4147-A177-3AD203B41FA5}">
                      <a16:colId xmlns:a16="http://schemas.microsoft.com/office/drawing/2014/main" val="376129731"/>
                    </a:ext>
                  </a:extLst>
                </a:gridCol>
              </a:tblGrid>
              <a:tr h="380841">
                <a:tc>
                  <a:txBody>
                    <a:bodyPr/>
                    <a:lstStyle/>
                    <a:p>
                      <a:pPr algn="ctr"/>
                      <a:r>
                        <a:rPr kumimoji="1" lang="ja-JP" altLang="en-US" sz="1600" dirty="0">
                          <a:solidFill>
                            <a:schemeClr val="tx1"/>
                          </a:solidFill>
                          <a:latin typeface="+mn-ea"/>
                          <a:ea typeface="BIZ UDPゴシック" panose="020B0400000000000000"/>
                        </a:rPr>
                        <a:t>肥料購入先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a:solidFill>
                            <a:schemeClr val="tx1"/>
                          </a:solidFill>
                          <a:latin typeface="+mn-ea"/>
                          <a:ea typeface="BIZ UDPゴシック" panose="020B0400000000000000"/>
                        </a:rPr>
                        <a:t>申込先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56379541"/>
                  </a:ext>
                </a:extLst>
              </a:tr>
              <a:tr h="380841">
                <a:tc>
                  <a:txBody>
                    <a:bodyPr/>
                    <a:lstStyle/>
                    <a:p>
                      <a:r>
                        <a:rPr kumimoji="1" lang="ja-JP" altLang="en-US" sz="1600" b="0" dirty="0">
                          <a:latin typeface="+mn-ea"/>
                          <a:ea typeface="BIZ UDPゴシック" panose="020B0400000000000000"/>
                        </a:rPr>
                        <a:t>農協で購入した肥料分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a:latin typeface="+mn-ea"/>
                          <a:ea typeface="BIZ UDPゴシック" panose="020B0400000000000000"/>
                        </a:rPr>
                        <a:t>農協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0095944"/>
                  </a:ext>
                </a:extLst>
              </a:tr>
              <a:tr h="412829">
                <a:tc>
                  <a:txBody>
                    <a:bodyPr/>
                    <a:lstStyle/>
                    <a:p>
                      <a:r>
                        <a:rPr kumimoji="1" lang="ja-JP" altLang="en-US" sz="1600" b="0" dirty="0">
                          <a:latin typeface="+mn-ea"/>
                          <a:ea typeface="BIZ UDPゴシック" panose="020B0400000000000000"/>
                        </a:rPr>
                        <a:t>販売店で購入した肥料分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a:latin typeface="+mn-ea"/>
                          <a:ea typeface="BIZ UDPゴシック" panose="020B0400000000000000"/>
                        </a:rPr>
                        <a:t>肥料販売店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421085"/>
                  </a:ext>
                </a:extLst>
              </a:tr>
              <a:tr h="632748">
                <a:tc>
                  <a:txBody>
                    <a:bodyPr/>
                    <a:lstStyle/>
                    <a:p>
                      <a:r>
                        <a:rPr kumimoji="1" lang="ja-JP" altLang="en-US" sz="1600" b="0" dirty="0">
                          <a:latin typeface="+mn-ea"/>
                          <a:ea typeface="BIZ UDPゴシック" panose="020B0400000000000000"/>
                        </a:rPr>
                        <a:t>ホームセンターで購入した肥料分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a:latin typeface="+mn-ea"/>
                          <a:ea typeface="BIZ UDPゴシック" panose="020B0400000000000000"/>
                        </a:rPr>
                        <a:t>ホームセンター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0657861"/>
                  </a:ext>
                </a:extLst>
              </a:tr>
              <a:tr h="748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dirty="0">
                          <a:latin typeface="+mn-ea"/>
                          <a:ea typeface="BIZ UDPゴシック" panose="020B0400000000000000"/>
                        </a:rPr>
                        <a:t>農協・肥料販売店・ホームセンターなど複数の店舗で肥料を購入した場合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dirty="0">
                          <a:latin typeface="+mn-ea"/>
                          <a:ea typeface="BIZ UDPゴシック" panose="020B0400000000000000"/>
                        </a:rPr>
                        <a:t>農協・肥料販売店・ホームセンターなどそれぞれの店舗に購入した肥料分を申し込む。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177291"/>
                  </a:ext>
                </a:extLst>
              </a:tr>
            </a:tbl>
          </a:graphicData>
        </a:graphic>
      </p:graphicFrame>
      <p:sp>
        <p:nvSpPr>
          <p:cNvPr id="58" name="矢印: 五方向 32">
            <a:extLst>
              <a:ext uri="{FF2B5EF4-FFF2-40B4-BE49-F238E27FC236}">
                <a16:creationId xmlns:a16="http://schemas.microsoft.com/office/drawing/2014/main" id="{EEDF2E6F-9508-42DF-8863-983FA0DC8305}"/>
              </a:ext>
            </a:extLst>
          </p:cNvPr>
          <p:cNvSpPr/>
          <p:nvPr/>
        </p:nvSpPr>
        <p:spPr>
          <a:xfrm>
            <a:off x="405710" y="182246"/>
            <a:ext cx="154039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 申込先</a:t>
            </a:r>
          </a:p>
        </p:txBody>
      </p:sp>
      <p:pic>
        <p:nvPicPr>
          <p:cNvPr id="61" name="Picture 2">
            <a:extLst>
              <a:ext uri="{FF2B5EF4-FFF2-40B4-BE49-F238E27FC236}">
                <a16:creationId xmlns:a16="http://schemas.microsoft.com/office/drawing/2014/main" id="{2687775E-7293-421A-9205-6A02FE3670EA}"/>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rot="402396">
            <a:off x="5658889" y="40147"/>
            <a:ext cx="730338" cy="730338"/>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p:cNvSpPr txBox="1"/>
          <p:nvPr/>
        </p:nvSpPr>
        <p:spPr>
          <a:xfrm>
            <a:off x="3281078" y="6533171"/>
            <a:ext cx="2590800" cy="215444"/>
          </a:xfrm>
          <a:prstGeom prst="rect">
            <a:avLst/>
          </a:prstGeom>
          <a:noFill/>
        </p:spPr>
        <p:txBody>
          <a:bodyPr wrap="square" rtlCol="0">
            <a:spAutoFit/>
          </a:bodyPr>
          <a:lstStyle/>
          <a:p>
            <a:r>
              <a:rPr kumimoji="1" lang="ja-JP" altLang="en-US" sz="800" dirty="0">
                <a:solidFill>
                  <a:srgbClr val="FF0000"/>
                </a:solidFill>
              </a:rPr>
              <a:t>取組実施者において適宜記入をお願いします。</a:t>
            </a:r>
          </a:p>
        </p:txBody>
      </p:sp>
      <p:cxnSp>
        <p:nvCxnSpPr>
          <p:cNvPr id="21" name="直線コネクタ 20">
            <a:extLst>
              <a:ext uri="{FF2B5EF4-FFF2-40B4-BE49-F238E27FC236}">
                <a16:creationId xmlns:a16="http://schemas.microsoft.com/office/drawing/2014/main" id="{131DF234-1A57-457B-957E-0DFC0E77AB29}"/>
              </a:ext>
            </a:extLst>
          </p:cNvPr>
          <p:cNvCxnSpPr>
            <a:cxnSpLocks/>
          </p:cNvCxnSpPr>
          <p:nvPr/>
        </p:nvCxnSpPr>
        <p:spPr>
          <a:xfrm>
            <a:off x="569368" y="891834"/>
            <a:ext cx="2120625" cy="14839"/>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1E6E4DCF-4717-4D29-9A6E-B62FF38220E8}"/>
              </a:ext>
            </a:extLst>
          </p:cNvPr>
          <p:cNvSpPr txBox="1"/>
          <p:nvPr/>
        </p:nvSpPr>
        <p:spPr>
          <a:xfrm>
            <a:off x="337088" y="628107"/>
            <a:ext cx="6337707" cy="1292662"/>
          </a:xfrm>
          <a:prstGeom prst="rect">
            <a:avLst/>
          </a:prstGeom>
          <a:noFill/>
        </p:spPr>
        <p:txBody>
          <a:bodyPr wrap="square" rtlCol="0">
            <a:spAutoFit/>
          </a:bodyPr>
          <a:lstStyle/>
          <a:p>
            <a:pPr algn="just"/>
            <a:r>
              <a:rPr kumimoji="1" lang="ja-JP" altLang="en-US" sz="1400"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肥料を購入した店舗</a:t>
            </a:r>
            <a:r>
              <a:rPr kumimoji="1" lang="ja-JP" altLang="en-US" sz="1600" dirty="0">
                <a:latin typeface="BIZ UDPゴシック" panose="020B0400000000000000" pitchFamily="50" charset="-128"/>
                <a:ea typeface="BIZ UDPゴシック" panose="020B0400000000000000" pitchFamily="50" charset="-128"/>
              </a:rPr>
              <a:t>（農協、肥料販売店、ホームセンター等）にそれぞれ申込みをお願いします。</a:t>
            </a:r>
            <a:endParaRPr kumimoji="1" lang="en-US" altLang="ja-JP" sz="1600" dirty="0">
              <a:latin typeface="BIZ UDPゴシック" panose="020B0400000000000000" pitchFamily="50" charset="-128"/>
              <a:ea typeface="BIZ UDPゴシック" panose="020B0400000000000000" pitchFamily="50" charset="-128"/>
            </a:endParaRPr>
          </a:p>
          <a:p>
            <a:pPr algn="just"/>
            <a:r>
              <a:rPr kumimoji="1" lang="ja-JP" altLang="en-US" sz="1600" dirty="0">
                <a:latin typeface="BIZ UDPゴシック" panose="020B0400000000000000" pitchFamily="50" charset="-128"/>
                <a:ea typeface="BIZ UDPゴシック" panose="020B0400000000000000" pitchFamily="50" charset="-128"/>
              </a:rPr>
              <a:t>　５戸以上の農業者グループや従業員５人以上の法人の場合は単独で最寄りの農業事務所に申請することもできます。</a:t>
            </a:r>
            <a:endParaRPr kumimoji="1" lang="en-US" altLang="ja-JP" sz="1600" dirty="0">
              <a:latin typeface="BIZ UDPゴシック" panose="020B0400000000000000" pitchFamily="50" charset="-128"/>
              <a:ea typeface="BIZ UDPゴシック" panose="020B0400000000000000" pitchFamily="50" charset="-128"/>
            </a:endParaRPr>
          </a:p>
          <a:p>
            <a:pPr algn="just"/>
            <a:r>
              <a:rPr kumimoji="1" lang="ja-JP" altLang="en-US" sz="1200" dirty="0">
                <a:latin typeface="BIZ UDPゴシック" panose="020B0400000000000000" pitchFamily="50" charset="-128"/>
                <a:ea typeface="BIZ UDPゴシック" panose="020B0400000000000000" pitchFamily="50" charset="-128"/>
              </a:rPr>
              <a:t>（詳しくは電話でお問合せください）</a:t>
            </a:r>
          </a:p>
        </p:txBody>
      </p:sp>
      <p:sp>
        <p:nvSpPr>
          <p:cNvPr id="24" name="テキスト ボックス 23"/>
          <p:cNvSpPr txBox="1"/>
          <p:nvPr/>
        </p:nvSpPr>
        <p:spPr>
          <a:xfrm>
            <a:off x="250990" y="9330273"/>
            <a:ext cx="6264110" cy="461665"/>
          </a:xfrm>
          <a:prstGeom prst="rect">
            <a:avLst/>
          </a:prstGeom>
          <a:noFill/>
        </p:spPr>
        <p:txBody>
          <a:bodyPr wrap="square" rtlCol="0">
            <a:spAutoFit/>
          </a:bodyPr>
          <a:lstStyle/>
          <a:p>
            <a:r>
              <a:rPr kumimoji="1" lang="en-US" altLang="ja-JP" sz="12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200" dirty="0">
                <a:solidFill>
                  <a:srgbClr val="FF0000"/>
                </a:solidFill>
                <a:latin typeface="ＭＳ Ｐゴシック" panose="020B0600070205080204" pitchFamily="50" charset="-128"/>
                <a:ea typeface="ＭＳ Ｐゴシック" panose="020B0600070205080204" pitchFamily="50" charset="-128"/>
              </a:rPr>
              <a:t>今後春肥の申請期限が変更となる可能性がありますので、電話でお問合せ（４ページ参照）いただくか、肥料を購入した店舗にご確認ください。</a:t>
            </a:r>
          </a:p>
        </p:txBody>
      </p:sp>
    </p:spTree>
    <p:extLst>
      <p:ext uri="{BB962C8B-B14F-4D97-AF65-F5344CB8AC3E}">
        <p14:creationId xmlns:p14="http://schemas.microsoft.com/office/powerpoint/2010/main" val="22181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C815692C-FB92-4B23-BE69-0A613138D4B7}"/>
              </a:ext>
            </a:extLst>
          </p:cNvPr>
          <p:cNvSpPr/>
          <p:nvPr/>
        </p:nvSpPr>
        <p:spPr>
          <a:xfrm rot="10800000" flipV="1">
            <a:off x="194955" y="8293610"/>
            <a:ext cx="6548744" cy="1260831"/>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ＭＳ Ｐゴシック" panose="020B0600070205080204" pitchFamily="50" charset="-128"/>
                <a:ea typeface="ＭＳ Ｐゴシック" panose="020B0600070205080204" pitchFamily="50" charset="-128"/>
              </a:rPr>
              <a:t> 千葉県農業再生協議会（事務局：千葉県農林水産部</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t>
            </a:r>
          </a:p>
          <a:p>
            <a:pPr>
              <a:lnSpc>
                <a:spcPts val="1200"/>
              </a:lnSpc>
            </a:pP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dirty="0">
                <a:solidFill>
                  <a:schemeClr val="tx1"/>
                </a:solidFill>
                <a:latin typeface="ＭＳ Ｐゴシック" panose="020B0600070205080204" pitchFamily="50" charset="-128"/>
                <a:ea typeface="ＭＳ Ｐゴシック" panose="020B0600070205080204" pitchFamily="50" charset="-128"/>
              </a:rPr>
              <a:t>   安全農業推進課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TEL</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043-223-2888</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E-mail</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spc="60" dirty="0">
                <a:solidFill>
                  <a:schemeClr val="tx1"/>
                </a:solidFill>
                <a:latin typeface="ＭＳ Ｐゴシック" panose="020B0600070205080204" pitchFamily="50" charset="-128"/>
                <a:ea typeface="ＭＳ Ｐゴシック" panose="020B0600070205080204" pitchFamily="50" charset="-128"/>
              </a:rPr>
              <a:t>shokubo@mz.pref.chiba.lg.jp</a:t>
            </a:r>
          </a:p>
          <a:p>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spc="680" dirty="0">
                <a:solidFill>
                  <a:schemeClr val="tx1"/>
                </a:solidFill>
                <a:latin typeface="ＭＳ Ｐゴシック" panose="020B0600070205080204" pitchFamily="50" charset="-128"/>
                <a:ea typeface="ＭＳ Ｐゴシック" panose="020B0600070205080204" pitchFamily="50" charset="-128"/>
              </a:rPr>
              <a:t>生産振興課</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TEL</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043-223-2882</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E-mail</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lang="en-US" altLang="ja-JP" sz="1400" spc="60" dirty="0">
                <a:solidFill>
                  <a:schemeClr val="tx1"/>
                </a:solidFill>
                <a:latin typeface="ＭＳ Ｐゴシック" panose="020B0600070205080204" pitchFamily="50" charset="-128"/>
                <a:ea typeface="ＭＳ Ｐゴシック" panose="020B0600070205080204" pitchFamily="50" charset="-128"/>
              </a:rPr>
              <a:t>qa-engei@mz.pref.chiba.lg.jp</a:t>
            </a:r>
            <a:endParaRPr kumimoji="1" lang="ja-JP" altLang="en-US" sz="1400" spc="6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7" name="直線コネクタ 6">
            <a:extLst>
              <a:ext uri="{FF2B5EF4-FFF2-40B4-BE49-F238E27FC236}">
                <a16:creationId xmlns:a16="http://schemas.microsoft.com/office/drawing/2014/main" id="{F612EB97-FFA9-403F-91C7-BB3C859AF0F8}"/>
              </a:ext>
            </a:extLst>
          </p:cNvPr>
          <p:cNvCxnSpPr>
            <a:cxnSpLocks/>
          </p:cNvCxnSpPr>
          <p:nvPr/>
        </p:nvCxnSpPr>
        <p:spPr>
          <a:xfrm>
            <a:off x="4862523" y="1225957"/>
            <a:ext cx="1552931"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2BCEDEC-06EF-42E0-9ACF-BF7AC63F47DE}"/>
              </a:ext>
            </a:extLst>
          </p:cNvPr>
          <p:cNvCxnSpPr>
            <a:cxnSpLocks/>
          </p:cNvCxnSpPr>
          <p:nvPr/>
        </p:nvCxnSpPr>
        <p:spPr>
          <a:xfrm>
            <a:off x="2485801" y="2851659"/>
            <a:ext cx="2927285" cy="5308"/>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F1392B9E-6F66-4CCE-93E0-647B797D9C7A}"/>
              </a:ext>
            </a:extLst>
          </p:cNvPr>
          <p:cNvCxnSpPr>
            <a:cxnSpLocks/>
          </p:cNvCxnSpPr>
          <p:nvPr/>
        </p:nvCxnSpPr>
        <p:spPr>
          <a:xfrm>
            <a:off x="3229624" y="3453537"/>
            <a:ext cx="2053403"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344E2F35-7518-4D8A-99BE-9C1903F4633B}"/>
              </a:ext>
            </a:extLst>
          </p:cNvPr>
          <p:cNvCxnSpPr>
            <a:cxnSpLocks/>
          </p:cNvCxnSpPr>
          <p:nvPr/>
        </p:nvCxnSpPr>
        <p:spPr>
          <a:xfrm>
            <a:off x="4862523" y="4246652"/>
            <a:ext cx="1391676"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51E284F5-C07F-4E44-9CA0-BA79288F5F5E}"/>
              </a:ext>
            </a:extLst>
          </p:cNvPr>
          <p:cNvCxnSpPr>
            <a:cxnSpLocks/>
          </p:cNvCxnSpPr>
          <p:nvPr/>
        </p:nvCxnSpPr>
        <p:spPr>
          <a:xfrm>
            <a:off x="2795623" y="5028972"/>
            <a:ext cx="1583568"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332FA54B-FDBF-4684-BAC2-050366249D13}"/>
              </a:ext>
            </a:extLst>
          </p:cNvPr>
          <p:cNvCxnSpPr>
            <a:cxnSpLocks/>
          </p:cNvCxnSpPr>
          <p:nvPr/>
        </p:nvCxnSpPr>
        <p:spPr>
          <a:xfrm flipV="1">
            <a:off x="2443219" y="1466556"/>
            <a:ext cx="914213" cy="6757"/>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4" name="表 5">
            <a:extLst>
              <a:ext uri="{FF2B5EF4-FFF2-40B4-BE49-F238E27FC236}">
                <a16:creationId xmlns:a16="http://schemas.microsoft.com/office/drawing/2014/main" id="{CF4979B0-8F08-49C4-B3D6-0957BEE67FBD}"/>
              </a:ext>
            </a:extLst>
          </p:cNvPr>
          <p:cNvGraphicFramePr>
            <a:graphicFrameLocks noGrp="1"/>
          </p:cNvGraphicFramePr>
          <p:nvPr>
            <p:extLst>
              <p:ext uri="{D42A27DB-BD31-4B8C-83A1-F6EECF244321}">
                <p14:modId xmlns:p14="http://schemas.microsoft.com/office/powerpoint/2010/main" val="4046478313"/>
              </p:ext>
            </p:extLst>
          </p:nvPr>
        </p:nvGraphicFramePr>
        <p:xfrm>
          <a:off x="194956" y="543649"/>
          <a:ext cx="6548744" cy="5533595"/>
        </p:xfrm>
        <a:graphic>
          <a:graphicData uri="http://schemas.openxmlformats.org/drawingml/2006/table">
            <a:tbl>
              <a:tblPr firstRow="1" bandRow="1">
                <a:tableStyleId>{5C22544A-7EE6-4342-B048-85BDC9FD1C3A}</a:tableStyleId>
              </a:tblPr>
              <a:tblGrid>
                <a:gridCol w="2054778">
                  <a:extLst>
                    <a:ext uri="{9D8B030D-6E8A-4147-A177-3AD203B41FA5}">
                      <a16:colId xmlns:a16="http://schemas.microsoft.com/office/drawing/2014/main" val="2350343233"/>
                    </a:ext>
                  </a:extLst>
                </a:gridCol>
                <a:gridCol w="4493966">
                  <a:extLst>
                    <a:ext uri="{9D8B030D-6E8A-4147-A177-3AD203B41FA5}">
                      <a16:colId xmlns:a16="http://schemas.microsoft.com/office/drawing/2014/main" val="562879141"/>
                    </a:ext>
                  </a:extLst>
                </a:gridCol>
              </a:tblGrid>
              <a:tr h="377639">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問　い</a:t>
                      </a:r>
                    </a:p>
                  </a:txBody>
                  <a:tcPr anchor="ctr">
                    <a:lnL w="28575" cap="flat" cmpd="sng" algn="ctr">
                      <a:solidFill>
                        <a:srgbClr val="3A851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rgbClr val="3A851F"/>
                    </a:solid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答　え</a:t>
                      </a:r>
                    </a:p>
                  </a:txBody>
                  <a:tcPr anchor="ctr">
                    <a:lnL w="28575" cap="flat" cmpd="sng" algn="ctr">
                      <a:solidFill>
                        <a:schemeClr val="bg1"/>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rgbClr val="3A851F"/>
                    </a:solidFill>
                  </a:tcPr>
                </a:tc>
                <a:extLst>
                  <a:ext uri="{0D108BD9-81ED-4DB2-BD59-A6C34878D82A}">
                    <a16:rowId xmlns:a16="http://schemas.microsoft.com/office/drawing/2014/main" val="858745340"/>
                  </a:ext>
                </a:extLst>
              </a:tr>
              <a:tr h="1171681">
                <a:tc>
                  <a:txBody>
                    <a:bodyPr/>
                    <a:lstStyle/>
                    <a:p>
                      <a:pPr marL="180975" marR="0" lvl="0" indent="-21600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3A851F"/>
                          </a:solidFill>
                          <a:latin typeface="BIZ UDPゴシック" panose="020B0400000000000000" pitchFamily="50" charset="-128"/>
                          <a:ea typeface="BIZ UDPゴシック" panose="020B0400000000000000" pitchFamily="50" charset="-128"/>
                        </a:rPr>
                        <a:t>❶</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marR="0" lvl="0" indent="-21600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3A851F"/>
                          </a:solidFill>
                          <a:latin typeface="BIZ UDPゴシック" panose="020B0400000000000000" pitchFamily="50" charset="-128"/>
                          <a:ea typeface="BIZ UDPゴシック" panose="020B0400000000000000" pitchFamily="50" charset="-128"/>
                        </a:rPr>
                        <a:t>　</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領収書の提出が間に合わない場合はどうすれば良いですか。</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・領収書が間に合わない場合は、</a:t>
                      </a:r>
                      <a:r>
                        <a:rPr kumimoji="1" lang="ja-JP" altLang="en-US" sz="1400" dirty="0">
                          <a:latin typeface="BIZ UDPゴシック" panose="020B0400000000000000" pitchFamily="50" charset="-128"/>
                          <a:ea typeface="BIZ UDPゴシック" panose="020B0400000000000000" pitchFamily="50" charset="-128"/>
                        </a:rPr>
                        <a:t>請求書を提出いただければ、支援金をお支払いすることができます。</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endParaRPr kumimoji="1" lang="en-US" altLang="ja-JP" sz="900" dirty="0">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・肥料を購入した農協や販売店にご相談ください。</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99867801"/>
                  </a:ext>
                </a:extLst>
              </a:tr>
              <a:tr h="1178382">
                <a:tc>
                  <a:txBody>
                    <a:bodyPr/>
                    <a:lstStyle/>
                    <a:p>
                      <a:pPr marL="180975" marR="0" lvl="0" indent="-21600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3A851F"/>
                          </a:solidFill>
                          <a:latin typeface="BIZ UDPゴシック" panose="020B0400000000000000" pitchFamily="50" charset="-128"/>
                          <a:ea typeface="BIZ UDPゴシック" panose="020B0400000000000000" pitchFamily="50" charset="-128"/>
                        </a:rPr>
                        <a:t>❷</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どのような領収書でも補助対象になりますか。</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・令和４年６月以降の価格で購入した肥料であることが確認できないと対象になりません。</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・また、購入した肥料の種類や数量、金額がわかる領収書でないと支援は受けられません。</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9102578"/>
                  </a:ext>
                </a:extLst>
              </a:tr>
              <a:tr h="1503452">
                <a:tc>
                  <a:txBody>
                    <a:bodyPr/>
                    <a:lstStyle/>
                    <a:p>
                      <a:pPr marL="180975" marR="0" lvl="0" indent="-21600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3A851F"/>
                          </a:solidFill>
                          <a:latin typeface="BIZ UDPゴシック" panose="020B0400000000000000" pitchFamily="50" charset="-128"/>
                          <a:ea typeface="BIZ UDPゴシック" panose="020B0400000000000000" pitchFamily="50" charset="-128"/>
                        </a:rPr>
                        <a:t>❸</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216000"/>
                      <a:r>
                        <a:rPr kumimoji="1" lang="ja-JP" altLang="en-US" sz="1400" b="0" dirty="0">
                          <a:solidFill>
                            <a:srgbClr val="3A851F"/>
                          </a:solidFill>
                          <a:latin typeface="BIZ UDPゴシック" panose="020B0400000000000000" pitchFamily="50" charset="-128"/>
                          <a:ea typeface="BIZ UDPゴシック" panose="020B0400000000000000" pitchFamily="50" charset="-128"/>
                        </a:rPr>
                        <a:t>　</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どこに申し込めば　よいですか。</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dirty="0">
                          <a:solidFill>
                            <a:schemeClr val="tx1"/>
                          </a:solidFill>
                          <a:latin typeface="ＭＳ Ｐゴシック" panose="020B0600070205080204" pitchFamily="50" charset="-128"/>
                          <a:ea typeface="BIZ UDPゴシック" panose="020B0400000000000000"/>
                        </a:rPr>
                        <a:t>・基本的には、肥料を購入した農協・肥料販売店それぞれに申込みをお願いします。</a:t>
                      </a:r>
                      <a:endParaRPr kumimoji="1" lang="en-US" altLang="ja-JP" sz="1400" dirty="0">
                        <a:solidFill>
                          <a:schemeClr val="tx1"/>
                        </a:solidFill>
                        <a:latin typeface="ＭＳ Ｐゴシック" panose="020B0600070205080204" pitchFamily="50" charset="-128"/>
                        <a:ea typeface="BIZ UDPゴシック" panose="020B0400000000000000"/>
                      </a:endParaRPr>
                    </a:p>
                    <a:p>
                      <a:pPr marL="180975" indent="-180975"/>
                      <a:r>
                        <a:rPr kumimoji="1" lang="ja-JP" altLang="en-US" sz="1400" dirty="0">
                          <a:solidFill>
                            <a:schemeClr val="tx1"/>
                          </a:solidFill>
                          <a:latin typeface="ＭＳ Ｐゴシック" panose="020B0600070205080204" pitchFamily="50" charset="-128"/>
                          <a:ea typeface="BIZ UDPゴシック" panose="020B0400000000000000"/>
                        </a:rPr>
                        <a:t>・肥料を購入した農協や販売店にご相談ください。</a:t>
                      </a:r>
                      <a:endParaRPr kumimoji="1" lang="en-US" altLang="ja-JP" sz="1400" dirty="0">
                        <a:solidFill>
                          <a:schemeClr val="tx1"/>
                        </a:solidFill>
                        <a:latin typeface="ＭＳ Ｐゴシック" panose="020B0600070205080204" pitchFamily="50" charset="-128"/>
                        <a:ea typeface="BIZ UDPゴシック" panose="020B0400000000000000"/>
                      </a:endParaRPr>
                    </a:p>
                    <a:p>
                      <a:pPr marL="180975" indent="-180975"/>
                      <a:r>
                        <a:rPr kumimoji="1" lang="ja-JP" altLang="en-US" sz="1400" dirty="0">
                          <a:solidFill>
                            <a:schemeClr val="tx1"/>
                          </a:solidFill>
                          <a:latin typeface="ＭＳ Ｐゴシック" panose="020B0600070205080204" pitchFamily="50" charset="-128"/>
                          <a:ea typeface="BIZ UDPゴシック" panose="020B0400000000000000"/>
                        </a:rPr>
                        <a:t>・購入した店舗で対応いただけない場合は、市町村農業再生協議会等にご相談ください。</a:t>
                      </a:r>
                      <a:endParaRPr kumimoji="1" lang="en-US" altLang="ja-JP" sz="1400" b="0" dirty="0">
                        <a:solidFill>
                          <a:schemeClr val="tx1"/>
                        </a:solidFill>
                        <a:latin typeface="BIZ UDPゴシック" panose="020B0400000000000000" pitchFamily="50" charset="-128"/>
                        <a:ea typeface="BIZ UDPゴシック" panose="020B0400000000000000"/>
                      </a:endParaRP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92748367"/>
                  </a:ext>
                </a:extLst>
              </a:tr>
              <a:tr h="1302441">
                <a:tc>
                  <a:txBody>
                    <a:bodyPr/>
                    <a:lstStyle/>
                    <a:p>
                      <a:pPr marL="180975" marR="0" lvl="0" indent="-21600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3A851F"/>
                          </a:solidFill>
                          <a:latin typeface="BIZ UDPゴシック" panose="020B0400000000000000" pitchFamily="50" charset="-128"/>
                          <a:ea typeface="BIZ UDPゴシック" panose="020B0400000000000000" pitchFamily="50" charset="-128"/>
                        </a:rPr>
                        <a:t>❹</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marR="0" lvl="0" indent="-21600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3A851F"/>
                          </a:solidFill>
                          <a:latin typeface="BIZ UDPゴシック" panose="020B0400000000000000" pitchFamily="50" charset="-128"/>
                          <a:ea typeface="BIZ UDPゴシック" panose="020B0400000000000000" pitchFamily="50" charset="-128"/>
                        </a:rPr>
                        <a:t>　</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化学肥料しか支援対象になりませんか。</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dirty="0">
                          <a:solidFill>
                            <a:schemeClr val="tx1"/>
                          </a:solidFill>
                          <a:latin typeface="BIZ UDPゴシック" panose="020B0400000000000000" pitchFamily="50" charset="-128"/>
                          <a:ea typeface="BIZ UDPゴシック" panose="020B0400000000000000" pitchFamily="50" charset="-128"/>
                        </a:rPr>
                        <a:t>・化学</a:t>
                      </a:r>
                      <a:r>
                        <a:rPr kumimoji="1" lang="ja-JP" altLang="ja-JP" sz="1400" kern="1200" dirty="0">
                          <a:solidFill>
                            <a:schemeClr val="dk1"/>
                          </a:solidFill>
                          <a:effectLst/>
                          <a:latin typeface="+mn-lt"/>
                          <a:ea typeface="BIZ UDPゴシック" panose="020B0400000000000000"/>
                          <a:cs typeface="+mn-cs"/>
                        </a:rPr>
                        <a:t>肥料以外にも有機質肥料や堆肥などの特殊肥料</a:t>
                      </a:r>
                      <a:endParaRPr kumimoji="1" lang="en-US" altLang="ja-JP" sz="1400" kern="1200" dirty="0">
                        <a:solidFill>
                          <a:schemeClr val="dk1"/>
                        </a:solidFill>
                        <a:effectLst/>
                        <a:latin typeface="+mn-lt"/>
                        <a:ea typeface="BIZ UDPゴシック" panose="020B0400000000000000"/>
                        <a:cs typeface="+mn-cs"/>
                      </a:endParaRPr>
                    </a:p>
                    <a:p>
                      <a:r>
                        <a:rPr kumimoji="1" lang="ja-JP" altLang="en-US" sz="1400" kern="1200" dirty="0">
                          <a:solidFill>
                            <a:schemeClr val="dk1"/>
                          </a:solidFill>
                          <a:effectLst/>
                          <a:latin typeface="+mn-lt"/>
                          <a:ea typeface="BIZ UDPゴシック" panose="020B0400000000000000"/>
                          <a:cs typeface="+mn-cs"/>
                        </a:rPr>
                        <a:t>　</a:t>
                      </a:r>
                      <a:r>
                        <a:rPr kumimoji="1" lang="ja-JP" altLang="ja-JP" sz="1400" kern="1200" dirty="0">
                          <a:solidFill>
                            <a:schemeClr val="dk1"/>
                          </a:solidFill>
                          <a:effectLst/>
                          <a:latin typeface="+mn-lt"/>
                          <a:ea typeface="BIZ UDPゴシック" panose="020B0400000000000000"/>
                          <a:cs typeface="+mn-cs"/>
                        </a:rPr>
                        <a:t>が支援対象となります。</a:t>
                      </a:r>
                    </a:p>
                    <a:p>
                      <a:r>
                        <a:rPr kumimoji="1" lang="ja-JP" altLang="ja-JP" sz="1350" kern="1200" dirty="0">
                          <a:solidFill>
                            <a:schemeClr val="dk1"/>
                          </a:solidFill>
                          <a:effectLst/>
                          <a:latin typeface="+mn-lt"/>
                          <a:ea typeface="BIZ UDPゴシック" panose="020B0400000000000000"/>
                          <a:cs typeface="+mn-cs"/>
                        </a:rPr>
                        <a:t>　</a:t>
                      </a:r>
                      <a:r>
                        <a:rPr kumimoji="1" lang="ja-JP" altLang="en-US" sz="1350" kern="1200" dirty="0">
                          <a:solidFill>
                            <a:schemeClr val="dk1"/>
                          </a:solidFill>
                          <a:effectLst/>
                          <a:latin typeface="+mn-lt"/>
                          <a:ea typeface="BIZ UDPゴシック" panose="020B0400000000000000"/>
                          <a:cs typeface="+mn-cs"/>
                        </a:rPr>
                        <a:t>　</a:t>
                      </a:r>
                      <a:r>
                        <a:rPr kumimoji="1" lang="ja-JP" altLang="ja-JP" sz="1200" kern="1200" dirty="0">
                          <a:solidFill>
                            <a:schemeClr val="dk1"/>
                          </a:solidFill>
                          <a:effectLst/>
                          <a:latin typeface="+mn-lt"/>
                          <a:ea typeface="BIZ UDPゴシック" panose="020B0400000000000000"/>
                          <a:cs typeface="+mn-cs"/>
                        </a:rPr>
                        <a:t>※肥料袋に「○○保証票」と表示がある化学肥料や有機質</a:t>
                      </a:r>
                      <a:r>
                        <a:rPr kumimoji="1" lang="ja-JP" altLang="en-US" sz="1200" kern="1200" dirty="0">
                          <a:solidFill>
                            <a:schemeClr val="dk1"/>
                          </a:solidFill>
                          <a:effectLst/>
                          <a:latin typeface="+mn-lt"/>
                          <a:ea typeface="BIZ UDPゴシック" panose="020B0400000000000000"/>
                          <a:cs typeface="+mn-cs"/>
                        </a:rPr>
                        <a:t>　</a:t>
                      </a:r>
                      <a:endParaRPr kumimoji="1" lang="en-US" altLang="ja-JP" sz="1200" kern="1200" dirty="0">
                        <a:solidFill>
                          <a:schemeClr val="dk1"/>
                        </a:solidFill>
                        <a:effectLst/>
                        <a:latin typeface="+mn-lt"/>
                        <a:ea typeface="BIZ UDPゴシック" panose="020B0400000000000000"/>
                        <a:cs typeface="+mn-cs"/>
                      </a:endParaRPr>
                    </a:p>
                    <a:p>
                      <a:r>
                        <a:rPr kumimoji="1" lang="ja-JP" altLang="en-US" sz="1200" kern="1200" dirty="0">
                          <a:solidFill>
                            <a:schemeClr val="dk1"/>
                          </a:solidFill>
                          <a:effectLst/>
                          <a:latin typeface="+mn-lt"/>
                          <a:ea typeface="BIZ UDPゴシック" panose="020B0400000000000000"/>
                          <a:cs typeface="+mn-cs"/>
                        </a:rPr>
                        <a:t>　　</a:t>
                      </a:r>
                      <a:r>
                        <a:rPr kumimoji="1" lang="ja-JP" altLang="ja-JP" sz="1200" kern="1200" dirty="0">
                          <a:solidFill>
                            <a:schemeClr val="dk1"/>
                          </a:solidFill>
                          <a:effectLst/>
                          <a:latin typeface="+mn-lt"/>
                          <a:ea typeface="BIZ UDPゴシック" panose="020B0400000000000000"/>
                          <a:cs typeface="+mn-cs"/>
                        </a:rPr>
                        <a:t>肥料、「肥料の品質の確保等に関する法律に基づく表示」</a:t>
                      </a:r>
                      <a:endParaRPr kumimoji="1" lang="en-US" altLang="ja-JP" sz="1200" kern="1200" dirty="0">
                        <a:solidFill>
                          <a:schemeClr val="dk1"/>
                        </a:solidFill>
                        <a:effectLst/>
                        <a:latin typeface="+mn-lt"/>
                        <a:ea typeface="BIZ UDPゴシック" panose="020B0400000000000000"/>
                        <a:cs typeface="+mn-cs"/>
                      </a:endParaRPr>
                    </a:p>
                    <a:p>
                      <a:r>
                        <a:rPr kumimoji="1" lang="ja-JP" altLang="en-US" sz="1200" kern="1200" dirty="0">
                          <a:solidFill>
                            <a:schemeClr val="dk1"/>
                          </a:solidFill>
                          <a:effectLst/>
                          <a:latin typeface="+mn-lt"/>
                          <a:ea typeface="BIZ UDPゴシック" panose="020B0400000000000000"/>
                          <a:cs typeface="+mn-cs"/>
                        </a:rPr>
                        <a:t>　　</a:t>
                      </a:r>
                      <a:r>
                        <a:rPr kumimoji="1" lang="ja-JP" altLang="ja-JP" sz="1200" kern="1200" dirty="0">
                          <a:solidFill>
                            <a:schemeClr val="dk1"/>
                          </a:solidFill>
                          <a:effectLst/>
                          <a:latin typeface="+mn-lt"/>
                          <a:ea typeface="BIZ UDPゴシック" panose="020B0400000000000000"/>
                          <a:cs typeface="+mn-cs"/>
                        </a:rPr>
                        <a:t>がある堆肥</a:t>
                      </a:r>
                      <a:r>
                        <a:rPr kumimoji="1" lang="en-US" altLang="ja-JP" sz="1200" kern="1200" dirty="0">
                          <a:solidFill>
                            <a:schemeClr val="dk1"/>
                          </a:solidFill>
                          <a:effectLst/>
                          <a:latin typeface="+mn-lt"/>
                          <a:ea typeface="BIZ UDPゴシック" panose="020B0400000000000000"/>
                          <a:cs typeface="+mn-cs"/>
                        </a:rPr>
                        <a:t> </a:t>
                      </a:r>
                      <a:r>
                        <a:rPr kumimoji="1" lang="ja-JP" altLang="ja-JP" sz="1200" kern="1200" dirty="0">
                          <a:solidFill>
                            <a:schemeClr val="dk1"/>
                          </a:solidFill>
                          <a:effectLst/>
                          <a:latin typeface="+mn-lt"/>
                          <a:ea typeface="BIZ UDPゴシック" panose="020B0400000000000000"/>
                          <a:cs typeface="+mn-cs"/>
                        </a:rPr>
                        <a:t>等が対象になります。堆肥の表示がない場合は、</a:t>
                      </a:r>
                      <a:endParaRPr kumimoji="1" lang="en-US" altLang="ja-JP" sz="1200" kern="1200" dirty="0">
                        <a:solidFill>
                          <a:schemeClr val="dk1"/>
                        </a:solidFill>
                        <a:effectLst/>
                        <a:latin typeface="+mn-lt"/>
                        <a:ea typeface="BIZ UDPゴシック" panose="020B0400000000000000"/>
                        <a:cs typeface="+mn-cs"/>
                      </a:endParaRPr>
                    </a:p>
                    <a:p>
                      <a:r>
                        <a:rPr kumimoji="1" lang="ja-JP" altLang="en-US" sz="1200" kern="1200" dirty="0">
                          <a:solidFill>
                            <a:schemeClr val="dk1"/>
                          </a:solidFill>
                          <a:effectLst/>
                          <a:latin typeface="+mn-lt"/>
                          <a:ea typeface="BIZ UDPゴシック" panose="020B0400000000000000"/>
                          <a:cs typeface="+mn-cs"/>
                        </a:rPr>
                        <a:t>　　</a:t>
                      </a:r>
                      <a:r>
                        <a:rPr kumimoji="1" lang="ja-JP" altLang="ja-JP" sz="1200" kern="1200" dirty="0">
                          <a:solidFill>
                            <a:schemeClr val="dk1"/>
                          </a:solidFill>
                          <a:effectLst/>
                          <a:latin typeface="+mn-lt"/>
                          <a:ea typeface="BIZ UDPゴシック" panose="020B0400000000000000"/>
                          <a:cs typeface="+mn-cs"/>
                        </a:rPr>
                        <a:t>特殊肥料生産届出の有無を</a:t>
                      </a:r>
                      <a:r>
                        <a:rPr kumimoji="1" lang="ja-JP" altLang="en-US" sz="1200" kern="1200" dirty="0">
                          <a:solidFill>
                            <a:schemeClr val="dk1"/>
                          </a:solidFill>
                          <a:effectLst/>
                          <a:latin typeface="+mn-lt"/>
                          <a:ea typeface="BIZ UDPゴシック" panose="020B0400000000000000"/>
                          <a:cs typeface="+mn-cs"/>
                        </a:rPr>
                        <a:t>堆肥</a:t>
                      </a:r>
                      <a:r>
                        <a:rPr kumimoji="1" lang="ja-JP" altLang="ja-JP" sz="1200" kern="1200" dirty="0">
                          <a:solidFill>
                            <a:schemeClr val="dk1"/>
                          </a:solidFill>
                          <a:effectLst/>
                          <a:latin typeface="+mn-lt"/>
                          <a:ea typeface="BIZ UDPゴシック" panose="020B0400000000000000"/>
                          <a:cs typeface="+mn-cs"/>
                        </a:rPr>
                        <a:t>生産者に確認してください。</a:t>
                      </a:r>
                      <a:endParaRPr kumimoji="1" lang="ja-JP" altLang="en-US" sz="1400" b="0" dirty="0">
                        <a:solidFill>
                          <a:schemeClr val="tx1"/>
                        </a:solidFill>
                        <a:latin typeface="BIZ UDPゴシック" panose="020B0400000000000000" pitchFamily="50" charset="-128"/>
                        <a:ea typeface="BIZ UDPゴシック" panose="020B0400000000000000" pitchFamily="50" charset="-128"/>
                      </a:endParaRP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11157560"/>
                  </a:ext>
                </a:extLst>
              </a:tr>
            </a:tbl>
          </a:graphicData>
        </a:graphic>
      </p:graphicFrame>
      <p:pic>
        <p:nvPicPr>
          <p:cNvPr id="33" name="Picture 4">
            <a:extLst>
              <a:ext uri="{FF2B5EF4-FFF2-40B4-BE49-F238E27FC236}">
                <a16:creationId xmlns:a16="http://schemas.microsoft.com/office/drawing/2014/main" id="{3279CE07-503F-4D2F-9D7E-950EE0BC6A69}"/>
              </a:ext>
            </a:extLst>
          </p:cNvPr>
          <p:cNvPicPr>
            <a:picLocks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019454" y="163539"/>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6">
            <a:extLst>
              <a:ext uri="{FF2B5EF4-FFF2-40B4-BE49-F238E27FC236}">
                <a16:creationId xmlns:a16="http://schemas.microsoft.com/office/drawing/2014/main" id="{9856DBEE-A2E2-45F3-9274-D4D036CB30E0}"/>
              </a:ext>
            </a:extLst>
          </p:cNvPr>
          <p:cNvPicPr>
            <a:picLocks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718977" y="163539"/>
            <a:ext cx="792000" cy="720000"/>
          </a:xfrm>
          <a:prstGeom prst="rect">
            <a:avLst/>
          </a:prstGeom>
          <a:noFill/>
          <a:extLst>
            <a:ext uri="{909E8E84-426E-40DD-AFC4-6F175D3DCCD1}">
              <a14:hiddenFill xmlns:a14="http://schemas.microsoft.com/office/drawing/2010/main">
                <a:solidFill>
                  <a:srgbClr val="FFFFFF"/>
                </a:solidFill>
              </a14:hiddenFill>
            </a:ext>
          </a:extLst>
        </p:spPr>
      </p:pic>
      <p:sp>
        <p:nvSpPr>
          <p:cNvPr id="17" name="矢印: 五方向 90">
            <a:extLst>
              <a:ext uri="{FF2B5EF4-FFF2-40B4-BE49-F238E27FC236}">
                <a16:creationId xmlns:a16="http://schemas.microsoft.com/office/drawing/2014/main" id="{F3BB5A9F-40EF-4C7A-8509-8EC8B2E58FE9}"/>
              </a:ext>
            </a:extLst>
          </p:cNvPr>
          <p:cNvSpPr/>
          <p:nvPr/>
        </p:nvSpPr>
        <p:spPr>
          <a:xfrm>
            <a:off x="300020" y="8093874"/>
            <a:ext cx="1599757"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問合せ先</a:t>
            </a:r>
          </a:p>
        </p:txBody>
      </p:sp>
      <p:sp>
        <p:nvSpPr>
          <p:cNvPr id="20" name="正方形/長方形 19">
            <a:extLst>
              <a:ext uri="{FF2B5EF4-FFF2-40B4-BE49-F238E27FC236}">
                <a16:creationId xmlns:a16="http://schemas.microsoft.com/office/drawing/2014/main" id="{C815692C-FB92-4B23-BE69-0A613138D4B7}"/>
              </a:ext>
            </a:extLst>
          </p:cNvPr>
          <p:cNvSpPr/>
          <p:nvPr/>
        </p:nvSpPr>
        <p:spPr>
          <a:xfrm rot="10800000" flipV="1">
            <a:off x="194954" y="6390322"/>
            <a:ext cx="6548745" cy="159781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dirty="0">
                <a:solidFill>
                  <a:schemeClr val="tx1"/>
                </a:solidFill>
                <a:latin typeface="BIZ UDPゴシック" panose="020B0400000000000000" pitchFamily="50" charset="-128"/>
                <a:ea typeface="BIZ UDPゴシック" panose="020B0400000000000000" pitchFamily="50" charset="-128"/>
              </a:rPr>
              <a:t>・後日、取組実施者（農協や肥料販売店などの取りまとめ者）に化学肥料低減の取組を報告いただく必要があります。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（①令和５年１２月頃、②令和６年６月頃）</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dirty="0">
                <a:solidFill>
                  <a:schemeClr val="tx1"/>
                </a:solidFill>
                <a:latin typeface="ＭＳ Ｐゴシック" panose="020B0600070205080204" pitchFamily="50" charset="-128"/>
                <a:ea typeface="ＭＳ Ｐゴシック" panose="020B0600070205080204" pitchFamily="50" charset="-128"/>
              </a:rPr>
              <a:t> ・化学肥料低減に取り組んだことがわかる書類（土壌診断結果、施肥設計書、購入肥料の伝票、作業時の写真等）を取組実施者に提出してください。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180975" indent="-180975"/>
            <a:r>
              <a:rPr kumimoji="1" lang="ja-JP" altLang="en-US" sz="1400" dirty="0">
                <a:solidFill>
                  <a:schemeClr val="tx1"/>
                </a:solidFill>
                <a:latin typeface="ＭＳ Ｐゴシック" panose="020B0600070205080204" pitchFamily="50" charset="-128"/>
                <a:ea typeface="ＭＳ Ｐゴシック" panose="020B0600070205080204" pitchFamily="50" charset="-128"/>
              </a:rPr>
              <a:t> ・また、令和６年度以降、肥料低減の取組状況の現地確認に伺う場合があります。</a:t>
            </a:r>
          </a:p>
        </p:txBody>
      </p:sp>
      <p:sp>
        <p:nvSpPr>
          <p:cNvPr id="18" name="矢印: 五方向 90">
            <a:extLst>
              <a:ext uri="{FF2B5EF4-FFF2-40B4-BE49-F238E27FC236}">
                <a16:creationId xmlns:a16="http://schemas.microsoft.com/office/drawing/2014/main" id="{F3BB5A9F-40EF-4C7A-8509-8EC8B2E58FE9}"/>
              </a:ext>
            </a:extLst>
          </p:cNvPr>
          <p:cNvSpPr/>
          <p:nvPr/>
        </p:nvSpPr>
        <p:spPr>
          <a:xfrm>
            <a:off x="300021" y="6182980"/>
            <a:ext cx="1599757"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注意事項</a:t>
            </a:r>
          </a:p>
        </p:txBody>
      </p:sp>
      <p:sp>
        <p:nvSpPr>
          <p:cNvPr id="16" name="矢印: 五方向 90">
            <a:extLst>
              <a:ext uri="{FF2B5EF4-FFF2-40B4-BE49-F238E27FC236}">
                <a16:creationId xmlns:a16="http://schemas.microsoft.com/office/drawing/2014/main" id="{F3BB5A9F-40EF-4C7A-8509-8EC8B2E58FE9}"/>
              </a:ext>
            </a:extLst>
          </p:cNvPr>
          <p:cNvSpPr/>
          <p:nvPr/>
        </p:nvSpPr>
        <p:spPr>
          <a:xfrm>
            <a:off x="300020" y="77799"/>
            <a:ext cx="1418957"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Ｑ＆Ａ</a:t>
            </a:r>
          </a:p>
        </p:txBody>
      </p:sp>
      <p:sp>
        <p:nvSpPr>
          <p:cNvPr id="2" name="テキスト ボックス 1"/>
          <p:cNvSpPr txBox="1"/>
          <p:nvPr/>
        </p:nvSpPr>
        <p:spPr>
          <a:xfrm>
            <a:off x="4070061" y="9598223"/>
            <a:ext cx="2686050" cy="307777"/>
          </a:xfrm>
          <a:prstGeom prst="rect">
            <a:avLst/>
          </a:prstGeom>
          <a:noFill/>
        </p:spPr>
        <p:txBody>
          <a:bodyPr wrap="square" rtlCol="0">
            <a:spAutoFit/>
          </a:bodyPr>
          <a:lstStyle/>
          <a:p>
            <a:r>
              <a:rPr kumimoji="1" lang="ja-JP" altLang="en-US" sz="1400" dirty="0"/>
              <a:t>（令和４年１０月１７日現在）</a:t>
            </a:r>
          </a:p>
        </p:txBody>
      </p:sp>
    </p:spTree>
    <p:extLst>
      <p:ext uri="{BB962C8B-B14F-4D97-AF65-F5344CB8AC3E}">
        <p14:creationId xmlns:p14="http://schemas.microsoft.com/office/powerpoint/2010/main" val="213412096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4697</TotalTime>
  <Words>658</Words>
  <Application>Microsoft Office PowerPoint</Application>
  <PresentationFormat>A4 210 x 297 mm</PresentationFormat>
  <Paragraphs>105</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AR丸ゴシック体E</vt:lpstr>
      <vt:lpstr>BIZ UDPゴシック</vt:lpstr>
      <vt:lpstr>ＭＳ Ｐゴシック</vt:lpstr>
      <vt:lpstr>游ゴシック</vt:lpstr>
      <vt:lpstr>游ゴシック Light</vt:lpstr>
      <vt:lpstr>Arial</vt:lpstr>
      <vt:lpstr>Calibri</vt:lpstr>
      <vt:lpstr>Calibri Light</vt:lpstr>
      <vt:lpstr>Office Theme</vt:lpstr>
      <vt:lpstr>  肥料価格高騰対策のごあんない </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肥料価格高騰対策事業のポイント</dc:title>
  <dc:creator>岡田　真希</dc:creator>
  <cp:lastModifiedBy>木更津市</cp:lastModifiedBy>
  <cp:revision>265</cp:revision>
  <cp:lastPrinted>2022-10-17T08:28:14Z</cp:lastPrinted>
  <dcterms:created xsi:type="dcterms:W3CDTF">2022-07-21T09:14:58Z</dcterms:created>
  <dcterms:modified xsi:type="dcterms:W3CDTF">2023-01-26T00:49:41Z</dcterms:modified>
</cp:coreProperties>
</file>